
<file path=[Content_Types].xml><?xml version="1.0" encoding="utf-8"?>
<Types xmlns="http://schemas.openxmlformats.org/package/2006/content-types">
  <Override PartName="/ppt/slides/slide14.xml" ContentType="application/vnd.openxmlformats-officedocument.presentationml.slide+xml"/>
  <Override PartName="/ppt/slideLayouts/slideLayout8.xml" ContentType="application/vnd.openxmlformats-officedocument.presentationml.slideLayout+xml"/>
  <Override PartName="/ppt/slides/slide52.xml" ContentType="application/vnd.openxmlformats-officedocument.presentationml.slide+xml"/>
  <Override PartName="/ppt/slides/slide49.xml" ContentType="application/vnd.openxmlformats-officedocument.presentationml.slide+xml"/>
  <Override PartName="/ppt/slides/slide68.xml" ContentType="application/vnd.openxmlformats-officedocument.presentationml.slide+xml"/>
  <Override PartName="/ppt/slides/slide33.xml" ContentType="application/vnd.openxmlformats-officedocument.presentationml.slide+xml"/>
  <Default Extension="bin" ContentType="application/vnd.openxmlformats-officedocument.presentationml.printerSettings"/>
  <Override PartName="/ppt/embeddings/oleObject5.bin" ContentType="application/vnd.openxmlformats-officedocument.oleObject"/>
  <Default Extension="wmf" ContentType="image/x-wmf"/>
  <Override PartName="/ppt/notesSlides/notesSlide13.xml" ContentType="application/vnd.openxmlformats-officedocument.presentationml.notesSlide+xml"/>
  <Override PartName="/ppt/notesSlides/notesSlide2.xml" ContentType="application/vnd.openxmlformats-officedocument.presentationml.notesSlide+xml"/>
  <Override PartName="/ppt/slides/slide18.xml" ContentType="application/vnd.openxmlformats-officedocument.presentationml.slide+xml"/>
  <Override PartName="/ppt/slides/slide37.xml" ContentType="application/vnd.openxmlformats-officedocument.presentationml.slide+xml"/>
  <Override PartName="/ppt/slides/slide56.xml" ContentType="application/vnd.openxmlformats-officedocument.presentationml.slide+xml"/>
  <Override PartName="/ppt/slides/slide75.xml" ContentType="application/vnd.openxmlformats-officedocument.presentationml.slide+xml"/>
  <Override PartName="/ppt/slides/slide3.xml" ContentType="application/vnd.openxmlformats-officedocument.presentationml.slide+xml"/>
  <Override PartName="/ppt/slideLayouts/slideLayout1.xml" ContentType="application/vnd.openxmlformats-officedocument.presentationml.slideLayout+xml"/>
  <Override PartName="/ppt/slides/slide23.xml" ContentType="application/vnd.openxmlformats-officedocument.presentationml.slide+xml"/>
  <Override PartName="/ppt/slides/slide42.xml" ContentType="application/vnd.openxmlformats-officedocument.presentationml.slide+xml"/>
  <Override PartName="/ppt/slides/slide61.xml" ContentType="application/vnd.openxmlformats-officedocument.presentationml.slide+xml"/>
  <Override PartName="/ppt/slides/slide80.xml" ContentType="application/vnd.openxmlformats-officedocument.presentationml.slide+xml"/>
  <Override PartName="/ppt/theme/theme1.xml" ContentType="application/vnd.openxmlformats-officedocument.theme+xml"/>
  <Override PartName="/ppt/slideLayouts/slideLayout10.xml" ContentType="application/vnd.openxmlformats-officedocument.presentationml.slideLayout+xml"/>
  <Override PartName="/ppt/notesSlides/notesSlide17.xml" ContentType="application/vnd.openxmlformats-officedocument.presentationml.notesSlide+xml"/>
  <Override PartName="/ppt/notesSlides/notesSlide6.xml" ContentType="application/vnd.openxmlformats-officedocument.presentationml.notesSlide+xml"/>
  <Override PartName="/ppt/slides/slide79.xml" ContentType="application/vnd.openxmlformats-officedocument.presentationml.slide+xml"/>
  <Override PartName="/ppt/slides/slide7.xml" ContentType="application/vnd.openxmlformats-officedocument.presentationml.slide+xml"/>
  <Override PartName="/ppt/slideLayouts/slideLayout5.xml" ContentType="application/vnd.openxmlformats-officedocument.presentationml.slideLayout+xml"/>
  <Override PartName="/ppt/slides/slide30.xml" ContentType="application/vnd.openxmlformats-officedocument.presentationml.slide+xml"/>
  <Override PartName="/ppt/slides/slide27.xml" ContentType="application/vnd.openxmlformats-officedocument.presentationml.slide+xml"/>
  <Override PartName="/ppt/slides/slide11.xml" ContentType="application/vnd.openxmlformats-officedocument.presentationml.slide+xml"/>
  <Override PartName="/ppt/slides/slide65.xml" ContentType="application/vnd.openxmlformats-officedocument.presentationml.slide+xml"/>
  <Override PartName="/ppt/slides/slide46.xml" ContentType="application/vnd.openxmlformats-officedocument.presentationml.slide+xml"/>
  <Override PartName="/ppt/notesSlides/notesSlide8.xml" ContentType="application/vnd.openxmlformats-officedocument.presentationml.notesSlide+xml"/>
  <Override PartName="/ppt/embeddings/oleObject2.bin" ContentType="application/vnd.openxmlformats-officedocument.oleObject"/>
  <Override PartName="/ppt/slideLayouts/slideLayout14.xml" ContentType="application/vnd.openxmlformats-officedocument.presentationml.slideLayout+xml"/>
  <Override PartName="/ppt/slides/slide70.xml" ContentType="application/vnd.openxmlformats-officedocument.presentationml.slide+xml"/>
  <Override PartName="/ppt/slideLayouts/slideLayout9.xml" ContentType="application/vnd.openxmlformats-officedocument.presentationml.slideLayout+xml"/>
  <Override PartName="/ppt/slides/slide34.xml" ContentType="application/vnd.openxmlformats-officedocument.presentationml.slide+xml"/>
  <Override PartName="/ppt/slides/slide53.xml" ContentType="application/vnd.openxmlformats-officedocument.presentationml.slide+xml"/>
  <Override PartName="/ppt/slides/slide15.xml" ContentType="application/vnd.openxmlformats-officedocument.presentationml.slide+xml"/>
  <Override PartName="/ppt/slides/slide69.xml" ContentType="application/vnd.openxmlformats-officedocument.presentationml.slide+xml"/>
  <Override PartName="/ppt/slides/slide72.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notesSlides/notesSlide14.xml" ContentType="application/vnd.openxmlformats-officedocument.presentationml.notesSlide+xml"/>
  <Override PartName="/ppt/notesSlides/notesSlide3.xml" ContentType="application/vnd.openxmlformats-officedocument.presentationml.notesSlide+xml"/>
  <Override PartName="/ppt/slides/slide19.xml" ContentType="application/vnd.openxmlformats-officedocument.presentationml.slide+xml"/>
  <Override PartName="/ppt/slides/slide38.xml" ContentType="application/vnd.openxmlformats-officedocument.presentationml.slide+xml"/>
  <Override PartName="/ppt/slides/slide57.xml" ContentType="application/vnd.openxmlformats-officedocument.presentationml.slide+xml"/>
  <Override PartName="/ppt/slides/slide76.xml" ContentType="application/vnd.openxmlformats-officedocument.presentationml.slide+xml"/>
  <Override PartName="/ppt/slides/slide4.xml" ContentType="application/vnd.openxmlformats-officedocument.presentationml.slide+xml"/>
  <Override PartName="/ppt/slideLayouts/slideLayout2.xml" ContentType="application/vnd.openxmlformats-officedocument.presentationml.slideLayout+xml"/>
  <Override PartName="/ppt/slides/slide24.xml" ContentType="application/vnd.openxmlformats-officedocument.presentationml.slide+xml"/>
  <Override PartName="/ppt/slides/slide43.xml" ContentType="application/vnd.openxmlformats-officedocument.presentationml.slide+xml"/>
  <Override PartName="/ppt/slides/slide62.xml" ContentType="application/vnd.openxmlformats-officedocument.presentationml.slide+xml"/>
  <Override PartName="/ppt/theme/theme2.xml" ContentType="application/vnd.openxmlformats-officedocument.theme+xml"/>
  <Override PartName="/ppt/slideLayouts/slideLayout11.xml" ContentType="application/vnd.openxmlformats-officedocument.presentationml.slideLayout+xml"/>
  <Override PartName="/ppt/notesSlides/notesSlide18.xml" ContentType="application/vnd.openxmlformats-officedocument.presentationml.notesSlide+xml"/>
  <Override PartName="/docProps/core.xml" ContentType="application/vnd.openxmlformats-package.core-properties+xml"/>
  <Override PartName="/ppt/notesSlides/notesSlide7.xml" ContentType="application/vnd.openxmlformats-officedocument.presentationml.notesSlide+xml"/>
  <Default Extension="jpeg" ContentType="image/jpeg"/>
  <Default Extension="vml" ContentType="application/vnd.openxmlformats-officedocument.vmlDrawing"/>
  <Override PartName="/ppt/slides/slide8.xml" ContentType="application/vnd.openxmlformats-officedocument.presentationml.slide+xml"/>
  <Override PartName="/ppt/slides/slide12.xml" ContentType="application/vnd.openxmlformats-officedocument.presentationml.slide+xml"/>
  <Override PartName="/ppt/slides/slide31.xml" ContentType="application/vnd.openxmlformats-officedocument.presentationml.slide+xml"/>
  <Override PartName="/ppt/slides/slide28.xml" ContentType="application/vnd.openxmlformats-officedocument.presentationml.slide+xml"/>
  <Override PartName="/ppt/slides/slide50.xml" ContentType="application/vnd.openxmlformats-officedocument.presentationml.slide+xml"/>
  <Override PartName="/ppt/slides/slide66.xml" ContentType="application/vnd.openxmlformats-officedocument.presentationml.slide+xml"/>
  <Override PartName="/ppt/slides/slide47.xml" ContentType="application/vnd.openxmlformats-officedocument.presentationml.slide+xml"/>
  <Override PartName="/ppt/slideLayouts/slideLayout6.xml" ContentType="application/vnd.openxmlformats-officedocument.presentationml.slideLayout+xml"/>
  <Override PartName="/ppt/notesSlides/notesSlide9.xml" ContentType="application/vnd.openxmlformats-officedocument.presentationml.notesSlide+xml"/>
  <Override PartName="/ppt/embeddings/oleObject3.bin" ContentType="application/vnd.openxmlformats-officedocument.oleObject"/>
  <Override PartName="/ppt/slides/slide71.xml" ContentType="application/vnd.openxmlformats-officedocument.presentationml.slide+xml"/>
  <Override PartName="/ppt/notesSlides/notesSlide11.xml" ContentType="application/vnd.openxmlformats-officedocument.presentationml.notesSlide+xml"/>
  <Default Extension="rels" ContentType="application/vnd.openxmlformats-package.relationships+xml"/>
  <Override PartName="/ppt/slides/slide16.xml" ContentType="application/vnd.openxmlformats-officedocument.presentationml.slide+xml"/>
  <Override PartName="/ppt/slides/slide35.xml" ContentType="application/vnd.openxmlformats-officedocument.presentationml.slide+xml"/>
  <Override PartName="/ppt/slides/slide54.xml" ContentType="application/vnd.openxmlformats-officedocument.presentationml.slide+xml"/>
  <Override PartName="/ppt/slides/slide73.xml" ContentType="application/vnd.openxmlformats-officedocument.presentationml.slide+xml"/>
  <Override PartName="/ppt/slides/slide1.xml" ContentType="application/vnd.openxmlformats-officedocument.presentationml.slide+xml"/>
  <Override PartName="/ppt/slides/slide21.xml" ContentType="application/vnd.openxmlformats-officedocument.presentationml.slide+xml"/>
  <Override PartName="/ppt/slides/slide40.xml" ContentType="application/vnd.openxmlformats-officedocument.presentationml.slide+xml"/>
  <Override PartName="/ppt/notesSlides/notesSlide15.xml" ContentType="application/vnd.openxmlformats-officedocument.presentationml.notesSlide+xml"/>
  <Override PartName="/ppt/notesSlides/notesSlide4.xml" ContentType="application/vnd.openxmlformats-officedocument.presentationml.notesSlide+xml"/>
  <Override PartName="/ppt/slides/slide39.xml" ContentType="application/vnd.openxmlformats-officedocument.presentationml.slide+xml"/>
  <Override PartName="/ppt/slides/slide58.xml" ContentType="application/vnd.openxmlformats-officedocument.presentationml.slide+xml"/>
  <Override PartName="/ppt/slides/slide77.xml" ContentType="application/vnd.openxmlformats-officedocument.presentationml.slide+xml"/>
  <Override PartName="/ppt/slides/slide5.xml" ContentType="application/vnd.openxmlformats-officedocument.presentationml.slide+xml"/>
  <Override PartName="/ppt/slideMasters/slideMaster1.xml" ContentType="application/vnd.openxmlformats-officedocument.presentationml.slideMaster+xml"/>
  <Override PartName="/ppt/slideLayouts/slideLayout3.xml" ContentType="application/vnd.openxmlformats-officedocument.presentationml.slideLayout+xml"/>
  <Override PartName="/ppt/slides/slide25.xml" ContentType="application/vnd.openxmlformats-officedocument.presentationml.slide+xml"/>
  <Override PartName="/ppt/slides/slide44.xml" ContentType="application/vnd.openxmlformats-officedocument.presentationml.slide+xml"/>
  <Override PartName="/ppt/slides/slide63.xml" ContentType="application/vnd.openxmlformats-officedocument.presentationml.slide+xml"/>
  <Override PartName="/ppt/slideLayouts/slideLayout12.xml" ContentType="application/vnd.openxmlformats-officedocument.presentationml.slideLayout+xml"/>
  <Override PartName="/ppt/notesSlides/notesSlide19.xml" ContentType="application/vnd.openxmlformats-officedocument.presentationml.notesSlide+xml"/>
  <Override PartName="/ppt/slides/slide9.xml" ContentType="application/vnd.openxmlformats-officedocument.presentationml.slide+xml"/>
  <Override PartName="/ppt/slides/slide13.xml" ContentType="application/vnd.openxmlformats-officedocument.presentationml.slide+xml"/>
  <Default Extension="xml" ContentType="application/xml"/>
  <Override PartName="/ppt/tableStyles.xml" ContentType="application/vnd.openxmlformats-officedocument.presentationml.tableStyles+xml"/>
  <Override PartName="/ppt/slides/slide51.xml" ContentType="application/vnd.openxmlformats-officedocument.presentationml.slide+xml"/>
  <Override PartName="/ppt/slides/slide67.xml" ContentType="application/vnd.openxmlformats-officedocument.presentationml.slide+xml"/>
  <Override PartName="/ppt/slides/slide48.xml" ContentType="application/vnd.openxmlformats-officedocument.presentationml.slide+xml"/>
  <Override PartName="/ppt/slides/slide32.xml" ContentType="application/vnd.openxmlformats-officedocument.presentationml.slide+xml"/>
  <Override PartName="/ppt/slideLayouts/slideLayout7.xml" ContentType="application/vnd.openxmlformats-officedocument.presentationml.slideLayout+xml"/>
  <Override PartName="/ppt/viewProps.xml" ContentType="application/vnd.openxmlformats-officedocument.presentationml.viewProps+xml"/>
  <Override PartName="/ppt/slides/slide29.xml" ContentType="application/vnd.openxmlformats-officedocument.presentationml.slide+xml"/>
  <Override PartName="/ppt/embeddings/oleObject4.bin" ContentType="application/vnd.openxmlformats-officedocument.oleObject"/>
  <Override PartName="/ppt/notesSlides/notesSlide10.xml" ContentType="application/vnd.openxmlformats-officedocument.presentationml.notesSlide+xml"/>
  <Override PartName="/docProps/app.xml" ContentType="application/vnd.openxmlformats-officedocument.extended-properties+xml"/>
  <Override PartName="/ppt/notesMasters/notesMaster1.xml" ContentType="application/vnd.openxmlformats-officedocument.presentationml.notesMaster+xml"/>
  <Override PartName="/ppt/notesSlides/notesSlide12.xml" ContentType="application/vnd.openxmlformats-officedocument.presentationml.notesSlide+xml"/>
  <Override PartName="/ppt/notesSlides/notesSlide1.xml" ContentType="application/vnd.openxmlformats-officedocument.presentationml.notesSlide+xml"/>
  <Override PartName="/ppt/slides/slide17.xml" ContentType="application/vnd.openxmlformats-officedocument.presentationml.slide+xml"/>
  <Override PartName="/ppt/slides/slide36.xml" ContentType="application/vnd.openxmlformats-officedocument.presentationml.slide+xml"/>
  <Override PartName="/ppt/slides/slide55.xml" ContentType="application/vnd.openxmlformats-officedocument.presentationml.slide+xml"/>
  <Override PartName="/ppt/slides/slide74.xml" ContentType="application/vnd.openxmlformats-officedocument.presentationml.slide+xml"/>
  <Override PartName="/ppt/slides/slide2.xml" ContentType="application/vnd.openxmlformats-officedocument.presentationml.slide+xml"/>
  <Override PartName="/ppt/presentation.xml" ContentType="application/vnd.openxmlformats-officedocument.presentationml.presentation.main+xml"/>
  <Override PartName="/ppt/slides/slide22.xml" ContentType="application/vnd.openxmlformats-officedocument.presentationml.slide+xml"/>
  <Override PartName="/ppt/slides/slide41.xml" ContentType="application/vnd.openxmlformats-officedocument.presentationml.slide+xml"/>
  <Override PartName="/ppt/slides/slide60.xml" ContentType="application/vnd.openxmlformats-officedocument.presentationml.slide+xml"/>
  <Override PartName="/ppt/notesSlides/notesSlide16.xml" ContentType="application/vnd.openxmlformats-officedocument.presentationml.notesSlide+xml"/>
  <Override PartName="/ppt/notesSlides/notesSlide5.xml" ContentType="application/vnd.openxmlformats-officedocument.presentationml.notesSlide+xml"/>
  <Override PartName="/ppt/slides/slide59.xml" ContentType="application/vnd.openxmlformats-officedocument.presentationml.slide+xml"/>
  <Override PartName="/ppt/slides/slide78.xml" ContentType="application/vnd.openxmlformats-officedocument.presentationml.slide+xml"/>
  <Override PartName="/ppt/slides/slide6.xml" ContentType="application/vnd.openxmlformats-officedocument.presentationml.slide+xml"/>
  <Override PartName="/ppt/slideLayouts/slideLayout4.xml" ContentType="application/vnd.openxmlformats-officedocument.presentationml.slideLayout+xml"/>
  <Override PartName="/ppt/slides/slide10.xml" ContentType="application/vnd.openxmlformats-officedocument.presentationml.slide+xml"/>
  <Override PartName="/ppt/slides/slide26.xml" ContentType="application/vnd.openxmlformats-officedocument.presentationml.slide+xml"/>
  <Override PartName="/ppt/slides/slide45.xml" ContentType="application/vnd.openxmlformats-officedocument.presentationml.slide+xml"/>
  <Override PartName="/ppt/slides/slide64.xml" ContentType="application/vnd.openxmlformats-officedocument.presentationml.slide+xml"/>
  <Override PartName="/ppt/embeddings/oleObject1.bin" ContentType="application/vnd.openxmlformats-officedocument.oleObject"/>
  <Override PartName="/ppt/slideLayouts/slideLayout13.xml" ContentType="application/vnd.openxmlformats-officedocument.presentationml.slideLayout+xml"/>
  <Default Extension="png" ContentType="image/png"/>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p:sldMasterIdLst>
    <p:sldMasterId id="2147483648" r:id="rId1"/>
  </p:sldMasterIdLst>
  <p:notesMasterIdLst>
    <p:notesMasterId r:id="rId82"/>
  </p:notesMasterIdLst>
  <p:sldIdLst>
    <p:sldId id="256" r:id="rId2"/>
    <p:sldId id="341" r:id="rId3"/>
    <p:sldId id="257" r:id="rId4"/>
    <p:sldId id="258" r:id="rId5"/>
    <p:sldId id="278" r:id="rId6"/>
    <p:sldId id="260" r:id="rId7"/>
    <p:sldId id="261" r:id="rId8"/>
    <p:sldId id="262" r:id="rId9"/>
    <p:sldId id="263" r:id="rId10"/>
    <p:sldId id="268" r:id="rId11"/>
    <p:sldId id="264" r:id="rId12"/>
    <p:sldId id="265" r:id="rId13"/>
    <p:sldId id="307" r:id="rId14"/>
    <p:sldId id="313" r:id="rId15"/>
    <p:sldId id="266" r:id="rId16"/>
    <p:sldId id="342" r:id="rId17"/>
    <p:sldId id="269" r:id="rId18"/>
    <p:sldId id="270" r:id="rId19"/>
    <p:sldId id="271" r:id="rId20"/>
    <p:sldId id="272" r:id="rId21"/>
    <p:sldId id="279" r:id="rId22"/>
    <p:sldId id="280" r:id="rId23"/>
    <p:sldId id="281" r:id="rId24"/>
    <p:sldId id="282" r:id="rId25"/>
    <p:sldId id="283" r:id="rId26"/>
    <p:sldId id="284" r:id="rId27"/>
    <p:sldId id="285" r:id="rId28"/>
    <p:sldId id="286" r:id="rId29"/>
    <p:sldId id="287" r:id="rId30"/>
    <p:sldId id="288" r:id="rId31"/>
    <p:sldId id="289" r:id="rId32"/>
    <p:sldId id="292" r:id="rId33"/>
    <p:sldId id="315" r:id="rId34"/>
    <p:sldId id="325" r:id="rId35"/>
    <p:sldId id="296" r:id="rId36"/>
    <p:sldId id="290" r:id="rId37"/>
    <p:sldId id="291" r:id="rId38"/>
    <p:sldId id="273" r:id="rId39"/>
    <p:sldId id="274" r:id="rId40"/>
    <p:sldId id="314" r:id="rId41"/>
    <p:sldId id="326" r:id="rId42"/>
    <p:sldId id="305" r:id="rId43"/>
    <p:sldId id="312" r:id="rId44"/>
    <p:sldId id="309" r:id="rId45"/>
    <p:sldId id="306" r:id="rId46"/>
    <p:sldId id="303" r:id="rId47"/>
    <p:sldId id="275" r:id="rId48"/>
    <p:sldId id="304" r:id="rId49"/>
    <p:sldId id="276" r:id="rId50"/>
    <p:sldId id="323" r:id="rId51"/>
    <p:sldId id="324" r:id="rId52"/>
    <p:sldId id="327" r:id="rId53"/>
    <p:sldId id="328" r:id="rId54"/>
    <p:sldId id="336" r:id="rId55"/>
    <p:sldId id="330" r:id="rId56"/>
    <p:sldId id="331" r:id="rId57"/>
    <p:sldId id="334" r:id="rId58"/>
    <p:sldId id="335" r:id="rId59"/>
    <p:sldId id="332" r:id="rId60"/>
    <p:sldId id="337" r:id="rId61"/>
    <p:sldId id="338" r:id="rId62"/>
    <p:sldId id="344" r:id="rId63"/>
    <p:sldId id="293" r:id="rId64"/>
    <p:sldId id="317" r:id="rId65"/>
    <p:sldId id="319" r:id="rId66"/>
    <p:sldId id="294" r:id="rId67"/>
    <p:sldId id="295" r:id="rId68"/>
    <p:sldId id="343" r:id="rId69"/>
    <p:sldId id="320" r:id="rId70"/>
    <p:sldId id="297" r:id="rId71"/>
    <p:sldId id="298" r:id="rId72"/>
    <p:sldId id="299" r:id="rId73"/>
    <p:sldId id="300" r:id="rId74"/>
    <p:sldId id="301" r:id="rId75"/>
    <p:sldId id="339" r:id="rId76"/>
    <p:sldId id="321" r:id="rId77"/>
    <p:sldId id="322" r:id="rId78"/>
    <p:sldId id="340" r:id="rId79"/>
    <p:sldId id="311" r:id="rId80"/>
    <p:sldId id="318" r:id="rId81"/>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lrMru>
    <a:srgbClr val="FFFF00"/>
    <a:srgbClr val="66FF33"/>
    <a:srgbClr val="FF00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normalViewPr>
    <p:restoredLeft sz="15620"/>
    <p:restoredTop sz="82182" autoAdjust="0"/>
  </p:normalViewPr>
  <p:slideViewPr>
    <p:cSldViewPr>
      <p:cViewPr>
        <p:scale>
          <a:sx n="75" d="100"/>
          <a:sy n="75" d="100"/>
        </p:scale>
        <p:origin x="-2048" y="-19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1912"/>
    </p:cViewPr>
  </p:sorterViewPr>
  <p:gridSpacing cx="78028800" cy="780288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notesMaster" Target="notesMasters/notesMaster1.xml"/><Relationship Id="rId83" Type="http://schemas.openxmlformats.org/officeDocument/2006/relationships/printerSettings" Target="printerSettings/printerSettings1.bin"/><Relationship Id="rId84" Type="http://schemas.openxmlformats.org/officeDocument/2006/relationships/presProps" Target="presProps.xml"/><Relationship Id="rId85" Type="http://schemas.openxmlformats.org/officeDocument/2006/relationships/viewProps" Target="viewProps.xml"/><Relationship Id="rId86" Type="http://schemas.openxmlformats.org/officeDocument/2006/relationships/theme" Target="theme/theme1.xml"/><Relationship Id="rId87"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7.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8.png"/><Relationship Id="rId2" Type="http://schemas.openxmlformats.org/officeDocument/2006/relationships/image" Target="../media/image29.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0.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40.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endParaRPr lang="en-US"/>
          </a:p>
        </p:txBody>
      </p:sp>
      <p:sp>
        <p:nvSpPr>
          <p:cNvPr id="4099"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endParaRPr lang="en-US"/>
          </a:p>
        </p:txBody>
      </p:sp>
      <p:sp>
        <p:nvSpPr>
          <p:cNvPr id="410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p:spPr>
      </p:sp>
      <p:sp>
        <p:nvSpPr>
          <p:cNvPr id="4101"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102"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endParaRPr lang="en-US"/>
          </a:p>
        </p:txBody>
      </p:sp>
      <p:sp>
        <p:nvSpPr>
          <p:cNvPr id="4103"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94EBCD3D-2F79-48EA-B8CA-AACEA9056651}" type="slidenum">
              <a:rPr lang="en-US"/>
              <a:pPr/>
              <a:t>‹#›</a:t>
            </a:fld>
            <a:endParaRPr lang="en-US"/>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mn-cs"/>
      </a:defRPr>
    </a:lvl1pPr>
    <a:lvl2pPr marL="457200" algn="l" rtl="0" fontAlgn="base">
      <a:spcBef>
        <a:spcPct val="30000"/>
      </a:spcBef>
      <a:spcAft>
        <a:spcPct val="0"/>
      </a:spcAft>
      <a:defRPr sz="1200" kern="1200">
        <a:solidFill>
          <a:schemeClr val="tx1"/>
        </a:solidFill>
        <a:latin typeface="Arial" charset="0"/>
        <a:ea typeface="+mn-ea"/>
        <a:cs typeface="+mn-cs"/>
      </a:defRPr>
    </a:lvl2pPr>
    <a:lvl3pPr marL="914400" algn="l" rtl="0" fontAlgn="base">
      <a:spcBef>
        <a:spcPct val="30000"/>
      </a:spcBef>
      <a:spcAft>
        <a:spcPct val="0"/>
      </a:spcAft>
      <a:defRPr sz="1200" kern="1200">
        <a:solidFill>
          <a:schemeClr val="tx1"/>
        </a:solidFill>
        <a:latin typeface="Arial" charset="0"/>
        <a:ea typeface="+mn-ea"/>
        <a:cs typeface="+mn-cs"/>
      </a:defRPr>
    </a:lvl3pPr>
    <a:lvl4pPr marL="1371600" algn="l" rtl="0" fontAlgn="base">
      <a:spcBef>
        <a:spcPct val="30000"/>
      </a:spcBef>
      <a:spcAft>
        <a:spcPct val="0"/>
      </a:spcAft>
      <a:defRPr sz="1200" kern="1200">
        <a:solidFill>
          <a:schemeClr val="tx1"/>
        </a:solidFill>
        <a:latin typeface="Arial" charset="0"/>
        <a:ea typeface="+mn-ea"/>
        <a:cs typeface="+mn-cs"/>
      </a:defRPr>
    </a:lvl4pPr>
    <a:lvl5pPr marL="1828800" algn="l" rtl="0" fontAlgn="base">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4D27FC2-75C3-462F-A095-22B16689653F}" type="slidenum">
              <a:rPr lang="en-US"/>
              <a:pPr/>
              <a:t>3</a:t>
            </a:fld>
            <a:endParaRPr lang="en-US"/>
          </a:p>
        </p:txBody>
      </p:sp>
      <p:sp>
        <p:nvSpPr>
          <p:cNvPr id="5122" name="Rectangle 2"/>
          <p:cNvSpPr>
            <a:spLocks noGrp="1" noRot="1" noChangeAspect="1" noChangeArrowheads="1" noTextEdit="1"/>
          </p:cNvSpPr>
          <p:nvPr>
            <p:ph type="sldImg"/>
          </p:nvPr>
        </p:nvSpPr>
        <p:spPr>
          <a:ln/>
        </p:spPr>
      </p:sp>
      <p:sp>
        <p:nvSpPr>
          <p:cNvPr id="5123" name="Rectangle 3"/>
          <p:cNvSpPr>
            <a:spLocks noGrp="1" noChangeArrowheads="1"/>
          </p:cNvSpPr>
          <p:nvPr>
            <p:ph type="body" idx="1"/>
          </p:nvPr>
        </p:nvSpPr>
        <p:spPr/>
        <p:txBody>
          <a:bodyPr/>
          <a:lstStyle/>
          <a:p>
            <a:pPr>
              <a:lnSpc>
                <a:spcPct val="90000"/>
              </a:lnSpc>
            </a:pPr>
            <a:r>
              <a:rPr lang="en-US"/>
              <a:t>damage control.  This term, as used by the United States Navy, refers to “the capacity of a ship to absorb damage and maintain mission integrity” (2), while the implication in trauma surgery is the sum total of the maneuvers necessary to ensure patient survival above all else. (3)</a:t>
            </a:r>
          </a:p>
          <a:p>
            <a:pPr>
              <a:lnSpc>
                <a:spcPct val="90000"/>
              </a:lnSpc>
            </a:pPr>
            <a:r>
              <a:rPr lang="en-US"/>
              <a:t>The traditional approach of exploratory laparotomy for definitive repair of all injuries works well in patients who have either a limited number of injuries or visceral injuries without a major vascular injury.  The difficulty lies in the maintenance of physiologic stability during the struggle for surgical control of hemorrhage. Damage control is defined as the initial control of hemorrhage and contamination followed by intraperitoneal packing and rapid closure which allows for resuscitation to normal physiology in the intensive care unit and subsequent definitive re-exploration.(4)</a:t>
            </a:r>
          </a:p>
          <a:p>
            <a:pPr>
              <a:lnSpc>
                <a:spcPct val="90000"/>
              </a:lnSpc>
            </a:pPr>
            <a:r>
              <a:rPr lang="en-US"/>
              <a:t>	</a:t>
            </a:r>
            <a:r>
              <a:rPr lang="en-US" u="sng"/>
              <a:t>Abbreviated laparotomy</a:t>
            </a:r>
            <a:r>
              <a:rPr lang="en-US"/>
              <a:t> is that part of damage control involving only abdominal surgery.  </a:t>
            </a:r>
            <a:r>
              <a:rPr lang="en-US" u="sng"/>
              <a:t>Bail-out surgery</a:t>
            </a:r>
            <a:r>
              <a:rPr lang="en-US"/>
              <a:t> is used after the patient has become too unstable to continue and the operative procedure has to be aborted in an unplanned fashion with the patient in extremis.</a:t>
            </a:r>
          </a:p>
          <a:p>
            <a:pPr>
              <a:lnSpc>
                <a:spcPct val="90000"/>
              </a:lnSpc>
            </a:pPr>
            <a:r>
              <a:rPr lang="en-US"/>
              <a:t>	Damage control has three separate and distinct aspects.  First,  control of hemorrhage and contamination, definitive repairs are deferred, and the laparotomy is  terminated.  Temporary closure of the abdomen  then patient taken to the intensive care unit rewarming, correction of coagulopathy, and maximization of hemodynamic .  When normal physiology has been restored, re-exploration  complete the definitive surgical management.(4)(5)</a:t>
            </a:r>
          </a:p>
          <a:p>
            <a:pPr>
              <a:lnSpc>
                <a:spcPct val="90000"/>
              </a:lnSpc>
            </a:pPr>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p:spPr>
        <p:txBody>
          <a:bodyPr/>
          <a:lstStyle/>
          <a:p>
            <a:fld id="{8ED8AA53-29FE-5544-B726-87D1D4162345}" type="slidenum">
              <a:rPr lang="en-US"/>
              <a:pPr/>
              <a:t>56</a:t>
            </a:fld>
            <a:endParaRPr lang="en-US"/>
          </a:p>
        </p:txBody>
      </p:sp>
      <p:sp>
        <p:nvSpPr>
          <p:cNvPr id="51203" name="Rectangle 2"/>
          <p:cNvSpPr>
            <a:spLocks noChangeArrowheads="1" noTextEdit="1"/>
          </p:cNvSpPr>
          <p:nvPr>
            <p:ph type="sldImg"/>
          </p:nvPr>
        </p:nvSpPr>
        <p:spPr>
          <a:ln/>
        </p:spPr>
      </p:sp>
      <p:sp>
        <p:nvSpPr>
          <p:cNvPr id="51204" name="Rectangle 3"/>
          <p:cNvSpPr>
            <a:spLocks noGrp="1" noChangeArrowheads="1"/>
          </p:cNvSpPr>
          <p:nvPr>
            <p:ph type="body" idx="1"/>
          </p:nvPr>
        </p:nvSpPr>
        <p:spPr>
          <a:noFill/>
          <a:ln w="9525"/>
        </p:spPr>
        <p:txBody>
          <a:bodyPr/>
          <a:lstStyle/>
          <a:p>
            <a:r>
              <a:rPr lang="en-US" dirty="0"/>
              <a:t>Stapling devices in surgery quite prevalent now and many would consider this method standard in general surgery. In the </a:t>
            </a:r>
            <a:r>
              <a:rPr lang="en-US" dirty="0" err="1"/>
              <a:t>nonacute</a:t>
            </a:r>
            <a:r>
              <a:rPr lang="en-US" dirty="0"/>
              <a:t> setting, there is no significant differences in the complication rate b/w </a:t>
            </a:r>
            <a:r>
              <a:rPr lang="en-US" dirty="0" err="1"/>
              <a:t>handsewn</a:t>
            </a:r>
            <a:r>
              <a:rPr lang="en-US" dirty="0"/>
              <a:t> and stapled </a:t>
            </a:r>
            <a:r>
              <a:rPr lang="en-US" dirty="0" err="1"/>
              <a:t>anastomosis</a:t>
            </a:r>
            <a:r>
              <a:rPr lang="en-US" dirty="0"/>
              <a:t>. </a:t>
            </a:r>
          </a:p>
          <a:p>
            <a:r>
              <a:rPr lang="en-US" dirty="0"/>
              <a:t>Designed for normal bowel </a:t>
            </a:r>
          </a:p>
          <a:p>
            <a:r>
              <a:rPr lang="en-US" dirty="0"/>
              <a:t>After introduction of this technology on the trauma service at the university of </a:t>
            </a:r>
            <a:r>
              <a:rPr lang="en-US" dirty="0" err="1"/>
              <a:t>washington</a:t>
            </a:r>
            <a:r>
              <a:rPr lang="en-US" dirty="0"/>
              <a:t>, noticed an increased rate of complications in their stapled </a:t>
            </a:r>
            <a:r>
              <a:rPr lang="en-US" dirty="0" err="1"/>
              <a:t>anastomosis</a:t>
            </a:r>
            <a:r>
              <a:rPr lang="en-US" dirty="0"/>
              <a:t>.</a:t>
            </a:r>
          </a:p>
          <a:p>
            <a:r>
              <a:rPr lang="en-US" dirty="0"/>
              <a:t>This lead to a retrospective </a:t>
            </a:r>
            <a:r>
              <a:rPr lang="en-US" dirty="0" err="1"/>
              <a:t>reivew</a:t>
            </a:r>
            <a:r>
              <a:rPr lang="en-US" dirty="0"/>
              <a:t> of trauma </a:t>
            </a:r>
            <a:r>
              <a:rPr lang="en-US" dirty="0" err="1"/>
              <a:t>registires</a:t>
            </a:r>
            <a:r>
              <a:rPr lang="en-US" dirty="0"/>
              <a:t> at 5 different level 1 trauma centers over a period of 4 years. </a:t>
            </a:r>
          </a:p>
          <a:p>
            <a:r>
              <a:rPr lang="en-US" dirty="0"/>
              <a:t>Pts were similar in ISS and abdominal AIS and did not differ in mechanisms</a:t>
            </a:r>
          </a:p>
          <a:p>
            <a:r>
              <a:rPr lang="en-US" dirty="0"/>
              <a:t>However, large bowel injuries were possibly more severe in the stapled group – only 6/32 could be graded in the stapled and whereas 22/29 could be graded in the hand sewn. Colonic injuries had higher OIS with stapled </a:t>
            </a:r>
            <a:r>
              <a:rPr lang="en-US" dirty="0" err="1"/>
              <a:t>anastomosis</a:t>
            </a:r>
            <a:r>
              <a:rPr lang="en-US" dirty="0"/>
              <a:t>, but small bowel did not.</a:t>
            </a:r>
          </a:p>
          <a:p>
            <a:r>
              <a:rPr lang="en-US" dirty="0"/>
              <a:t>Given that leaks and abscess are associated with increased risk for fistula, these complications could predispose to the formation of fistula.</a:t>
            </a:r>
          </a:p>
          <a:p>
            <a:r>
              <a:rPr lang="en-US" dirty="0"/>
              <a:t>No mention of who was left with an open abdomen</a:t>
            </a:r>
          </a:p>
          <a:p>
            <a:r>
              <a:rPr lang="en-US" dirty="0"/>
              <a:t>Raises the question that maybe trauma patients should have hand-sewn </a:t>
            </a:r>
            <a:r>
              <a:rPr lang="en-US" dirty="0" err="1"/>
              <a:t>anastomosis</a:t>
            </a:r>
            <a:r>
              <a:rPr lang="en-US" dirty="0"/>
              <a:t> especially if the large bowel is injured – and potentially all </a:t>
            </a:r>
            <a:r>
              <a:rPr lang="en-US" dirty="0" err="1"/>
              <a:t>anastomosis</a:t>
            </a:r>
            <a:r>
              <a:rPr lang="en-US" dirty="0"/>
              <a:t> if the abdomen is to be left open. </a:t>
            </a:r>
          </a:p>
          <a:p>
            <a:r>
              <a:rPr lang="en-US" dirty="0"/>
              <a:t>No consensus as of yet. </a:t>
            </a:r>
          </a:p>
          <a:p>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p:spPr>
        <p:txBody>
          <a:bodyPr/>
          <a:lstStyle/>
          <a:p>
            <a:fld id="{B5644E41-D239-6F44-9C24-649A4B65BE2B}" type="slidenum">
              <a:rPr lang="en-US"/>
              <a:pPr/>
              <a:t>57</a:t>
            </a:fld>
            <a:endParaRPr lang="en-US"/>
          </a:p>
        </p:txBody>
      </p:sp>
      <p:sp>
        <p:nvSpPr>
          <p:cNvPr id="38915" name="Rectangle 2"/>
          <p:cNvSpPr>
            <a:spLocks noChangeArrowheads="1" noTextEdit="1"/>
          </p:cNvSpPr>
          <p:nvPr>
            <p:ph type="sldImg"/>
          </p:nvPr>
        </p:nvSpPr>
        <p:spPr>
          <a:ln/>
        </p:spPr>
      </p:sp>
      <p:sp>
        <p:nvSpPr>
          <p:cNvPr id="38916" name="Rectangle 3"/>
          <p:cNvSpPr>
            <a:spLocks noGrp="1" noChangeArrowheads="1"/>
          </p:cNvSpPr>
          <p:nvPr>
            <p:ph type="body" idx="1"/>
          </p:nvPr>
        </p:nvSpPr>
        <p:spPr>
          <a:noFill/>
          <a:ln w="9525"/>
        </p:spPr>
        <p:txBody>
          <a:bodyPr/>
          <a:lstStyle/>
          <a:p>
            <a:r>
              <a:rPr lang="en-US"/>
              <a:t>Historically, with this conservative management 30% of enterocuteanous fistulas will close within 8 weeks. </a:t>
            </a:r>
          </a:p>
          <a:p>
            <a:r>
              <a:rPr lang="en-US"/>
              <a:t>Enteroatmsopheric fistulas, on the other hand, have absoluately no tract between the air and the bowel and as a consequence have minimal closure. Overall the mortality associated with having an enterocutaneous fistula is 10-30% depending on coexisiting conditions. </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a:noFill/>
        </p:spPr>
        <p:txBody>
          <a:bodyPr/>
          <a:lstStyle/>
          <a:p>
            <a:fld id="{E9240BB1-8959-1A44-94E7-903CA1380C30}" type="slidenum">
              <a:rPr lang="en-US"/>
              <a:pPr/>
              <a:t>58</a:t>
            </a:fld>
            <a:endParaRPr lang="en-US"/>
          </a:p>
        </p:txBody>
      </p:sp>
      <p:sp>
        <p:nvSpPr>
          <p:cNvPr id="40963" name="Rectangle 2"/>
          <p:cNvSpPr>
            <a:spLocks noChangeArrowheads="1" noTextEdit="1"/>
          </p:cNvSpPr>
          <p:nvPr>
            <p:ph type="sldImg"/>
          </p:nvPr>
        </p:nvSpPr>
        <p:spPr>
          <a:ln/>
        </p:spPr>
      </p:sp>
      <p:sp>
        <p:nvSpPr>
          <p:cNvPr id="40964" name="Rectangle 3"/>
          <p:cNvSpPr>
            <a:spLocks noGrp="1" noChangeArrowheads="1"/>
          </p:cNvSpPr>
          <p:nvPr>
            <p:ph type="body" idx="1"/>
          </p:nvPr>
        </p:nvSpPr>
        <p:spPr>
          <a:noFill/>
          <a:ln w="9525"/>
        </p:spPr>
        <p:txBody>
          <a:bodyPr/>
          <a:lstStyle/>
          <a:p>
            <a:r>
              <a:rPr lang="en-US"/>
              <a:t>Work up includes a CT scan to evaluate the possibility of an abscess that could be drained and treated with antibiotics.</a:t>
            </a:r>
          </a:p>
          <a:p>
            <a:r>
              <a:rPr lang="en-US"/>
              <a:t>Dehydration and 3</a:t>
            </a:r>
            <a:r>
              <a:rPr lang="en-US" baseline="30000"/>
              <a:t>rd</a:t>
            </a:r>
            <a:r>
              <a:rPr lang="en-US"/>
              <a:t> space fluid and electrolyte losses can be profound and if not recognized, the patient can progress to acute renal failure or shock.  Prompt resuscitation with isotonic fluids  and correction of electrolyte disturbances are a crucial first step in the management of these patients</a:t>
            </a:r>
          </a:p>
          <a:p>
            <a:r>
              <a:rPr lang="en-US"/>
              <a:t>Along those lines, H2 blockers are given in order to decrease the amount of fluid secreted by the GI tract and decrease the potential for excessive fluid loss. </a:t>
            </a:r>
          </a:p>
          <a:p>
            <a:r>
              <a:rPr lang="en-US"/>
              <a:t>Strict bowel rest with the idea that if you decrease the amount you put in, you decrease the amount that comes out of the fistula – decreased output theoretically increases the likelihood that the fistula will close</a:t>
            </a:r>
          </a:p>
          <a:p>
            <a:r>
              <a:rPr lang="en-US"/>
              <a:t>And aggressive wound management – this is actually key, because enteric contents are like acid and they can progressively eat away the tissue adjacent to the fistula – Historically, wound management has relied on various different dressings that could absorb the enteric contents, application of various goos and stoma pastes and the creation of wound manager bags. </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p:spPr>
        <p:txBody>
          <a:bodyPr/>
          <a:lstStyle/>
          <a:p>
            <a:fld id="{0DC6898B-23E2-7143-B0D9-A1C5407B9A12}" type="slidenum">
              <a:rPr lang="en-US"/>
              <a:pPr/>
              <a:t>59</a:t>
            </a:fld>
            <a:endParaRPr lang="en-US"/>
          </a:p>
        </p:txBody>
      </p:sp>
      <p:sp>
        <p:nvSpPr>
          <p:cNvPr id="53251" name="Rectangle 2"/>
          <p:cNvSpPr>
            <a:spLocks noChangeArrowheads="1" noTextEdit="1"/>
          </p:cNvSpPr>
          <p:nvPr>
            <p:ph type="sldImg"/>
          </p:nvPr>
        </p:nvSpPr>
        <p:spPr>
          <a:ln/>
        </p:spPr>
      </p:sp>
      <p:sp>
        <p:nvSpPr>
          <p:cNvPr id="53252" name="Rectangle 3"/>
          <p:cNvSpPr>
            <a:spLocks noGrp="1" noChangeArrowheads="1"/>
          </p:cNvSpPr>
          <p:nvPr>
            <p:ph type="body" idx="1"/>
          </p:nvPr>
        </p:nvSpPr>
        <p:spPr>
          <a:noFill/>
          <a:ln w="9525"/>
        </p:spPr>
        <p:txBody>
          <a:bodyPr/>
          <a:lstStyle/>
          <a:p>
            <a:r>
              <a:rPr lang="en-US"/>
              <a:t>Nothing worse – and you feel that you have to do something -  resist the temptation and remember that less is more. Specifically - </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p:spPr>
        <p:txBody>
          <a:bodyPr/>
          <a:lstStyle/>
          <a:p>
            <a:fld id="{7B09BF4B-EE5A-A64C-9F23-1C550EEE6734}" type="slidenum">
              <a:rPr lang="en-US"/>
              <a:pPr/>
              <a:t>60</a:t>
            </a:fld>
            <a:endParaRPr lang="en-US"/>
          </a:p>
        </p:txBody>
      </p:sp>
      <p:sp>
        <p:nvSpPr>
          <p:cNvPr id="61443" name="Rectangle 2"/>
          <p:cNvSpPr>
            <a:spLocks noChangeArrowheads="1" noTextEdit="1"/>
          </p:cNvSpPr>
          <p:nvPr>
            <p:ph type="sldImg"/>
          </p:nvPr>
        </p:nvSpPr>
        <p:spPr>
          <a:ln/>
        </p:spPr>
      </p:sp>
      <p:sp>
        <p:nvSpPr>
          <p:cNvPr id="61444" name="Rectangle 3"/>
          <p:cNvSpPr>
            <a:spLocks noGrp="1" noChangeArrowheads="1"/>
          </p:cNvSpPr>
          <p:nvPr>
            <p:ph type="body" idx="1"/>
          </p:nvPr>
        </p:nvSpPr>
        <p:spPr>
          <a:noFill/>
          <a:ln w="9525"/>
        </p:spPr>
        <p:txBody>
          <a:bodyPr/>
          <a:lstStyle/>
          <a:p>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CEF6902-2FC2-4958-807C-3E65785CE3CE}" type="slidenum">
              <a:rPr lang="en-US"/>
              <a:pPr/>
              <a:t>63</a:t>
            </a:fld>
            <a:endParaRPr lang="en-US"/>
          </a:p>
        </p:txBody>
      </p:sp>
      <p:sp>
        <p:nvSpPr>
          <p:cNvPr id="49154" name="Rectangle 2"/>
          <p:cNvSpPr>
            <a:spLocks noGrp="1" noRot="1" noChangeAspect="1" noChangeArrowheads="1" noTextEdit="1"/>
          </p:cNvSpPr>
          <p:nvPr>
            <p:ph type="sldImg"/>
          </p:nvPr>
        </p:nvSpPr>
        <p:spPr>
          <a:ln/>
        </p:spPr>
      </p:sp>
      <p:sp>
        <p:nvSpPr>
          <p:cNvPr id="49155" name="Rectangle 3"/>
          <p:cNvSpPr>
            <a:spLocks noGrp="1" noChangeArrowheads="1"/>
          </p:cNvSpPr>
          <p:nvPr>
            <p:ph type="body" idx="1"/>
          </p:nvPr>
        </p:nvSpPr>
        <p:spPr/>
        <p:txBody>
          <a:bodyPr/>
          <a:lstStyle/>
          <a:p>
            <a:r>
              <a:rPr lang="en-US"/>
              <a:t>DC-III Abdominal Closure using Vicryl mesh or STSG directly onto bowel</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With or</a:t>
            </a:r>
            <a:r>
              <a:rPr lang="en-US" baseline="0" dirty="0" smtClean="0"/>
              <a:t> without a fistula, the goal is to obtain granulation tissue to STSG in cases where the </a:t>
            </a:r>
            <a:r>
              <a:rPr lang="en-US" baseline="0" dirty="0" err="1" smtClean="0"/>
              <a:t>abd</a:t>
            </a:r>
            <a:r>
              <a:rPr lang="en-US" baseline="0" dirty="0" smtClean="0"/>
              <a:t> cannot be closed</a:t>
            </a:r>
            <a:endParaRPr lang="en-US" dirty="0"/>
          </a:p>
        </p:txBody>
      </p:sp>
      <p:sp>
        <p:nvSpPr>
          <p:cNvPr id="4" name="Slide Number Placeholder 3"/>
          <p:cNvSpPr>
            <a:spLocks noGrp="1"/>
          </p:cNvSpPr>
          <p:nvPr>
            <p:ph type="sldNum" sz="quarter" idx="10"/>
          </p:nvPr>
        </p:nvSpPr>
        <p:spPr/>
        <p:txBody>
          <a:bodyPr/>
          <a:lstStyle/>
          <a:p>
            <a:fld id="{94EBCD3D-2F79-48EA-B8CA-AACEA9056651}" type="slidenum">
              <a:rPr lang="en-US" smtClean="0"/>
              <a:pPr/>
              <a:t>64</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smtClean="0"/>
              <a:t>Rotondo</a:t>
            </a:r>
            <a:r>
              <a:rPr lang="en-US" baseline="0" dirty="0" smtClean="0"/>
              <a:t> paper is retro review of 46 pts, 3 yrs, GSW to the abdomen requiring massive transfusion. Has a control arm. Surgeon discretion to use damage control. </a:t>
            </a:r>
          </a:p>
          <a:p>
            <a:r>
              <a:rPr lang="en-US" baseline="0" dirty="0" smtClean="0"/>
              <a:t>Stone paper is retro review of 31 pts.6 yrs, before/after adoption of this technique. DC used when </a:t>
            </a:r>
            <a:r>
              <a:rPr lang="en-US" baseline="0" dirty="0" err="1" smtClean="0"/>
              <a:t>intraop</a:t>
            </a:r>
            <a:r>
              <a:rPr lang="en-US" baseline="0" dirty="0" smtClean="0"/>
              <a:t> </a:t>
            </a:r>
            <a:r>
              <a:rPr lang="en-US" baseline="0" dirty="0" err="1" smtClean="0"/>
              <a:t>coagulopathy</a:t>
            </a:r>
            <a:r>
              <a:rPr lang="en-US" baseline="0" dirty="0" smtClean="0"/>
              <a:t> noted (clinical). 77% penetrating.  </a:t>
            </a:r>
            <a:endParaRPr lang="en-US" dirty="0"/>
          </a:p>
        </p:txBody>
      </p:sp>
      <p:sp>
        <p:nvSpPr>
          <p:cNvPr id="4" name="Slide Number Placeholder 3"/>
          <p:cNvSpPr>
            <a:spLocks noGrp="1"/>
          </p:cNvSpPr>
          <p:nvPr>
            <p:ph type="sldNum" sz="quarter" idx="10"/>
          </p:nvPr>
        </p:nvSpPr>
        <p:spPr/>
        <p:txBody>
          <a:bodyPr/>
          <a:lstStyle/>
          <a:p>
            <a:fld id="{94EBCD3D-2F79-48EA-B8CA-AACEA9056651}" type="slidenum">
              <a:rPr lang="en-US" smtClean="0"/>
              <a:pPr/>
              <a:t>75</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term damage control has now</a:t>
            </a:r>
            <a:r>
              <a:rPr lang="en-US" baseline="0" dirty="0" smtClean="0"/>
              <a:t> expanded to include the sum total of the maneuvers needed to maintain life above all else.</a:t>
            </a:r>
            <a:endParaRPr lang="en-US" dirty="0"/>
          </a:p>
        </p:txBody>
      </p:sp>
      <p:sp>
        <p:nvSpPr>
          <p:cNvPr id="4" name="Slide Number Placeholder 3"/>
          <p:cNvSpPr>
            <a:spLocks noGrp="1"/>
          </p:cNvSpPr>
          <p:nvPr>
            <p:ph type="sldNum" sz="quarter" idx="10"/>
          </p:nvPr>
        </p:nvSpPr>
        <p:spPr/>
        <p:txBody>
          <a:bodyPr/>
          <a:lstStyle/>
          <a:p>
            <a:fld id="{94EBCD3D-2F79-48EA-B8CA-AACEA9056651}" type="slidenum">
              <a:rPr lang="en-US" smtClean="0"/>
              <a:pPr/>
              <a:t>76</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710605E-8676-48E2-87D1-DB73E9447AFA}" type="slidenum">
              <a:rPr lang="en-US"/>
              <a:pPr/>
              <a:t>80</a:t>
            </a:fld>
            <a:endParaRPr lang="en-US"/>
          </a:p>
        </p:txBody>
      </p:sp>
      <p:sp>
        <p:nvSpPr>
          <p:cNvPr id="151554" name="Rectangle 2"/>
          <p:cNvSpPr>
            <a:spLocks noGrp="1" noRot="1" noChangeAspect="1" noChangeArrowheads="1" noTextEdit="1"/>
          </p:cNvSpPr>
          <p:nvPr>
            <p:ph type="sldImg"/>
          </p:nvPr>
        </p:nvSpPr>
        <p:spPr>
          <a:xfrm>
            <a:off x="1150938" y="692150"/>
            <a:ext cx="4556125" cy="3416300"/>
          </a:xfrm>
          <a:ln/>
        </p:spPr>
      </p:sp>
      <p:sp>
        <p:nvSpPr>
          <p:cNvPr id="15155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Damage control</a:t>
            </a:r>
            <a:r>
              <a:rPr lang="en-US" baseline="0" dirty="0" smtClean="0"/>
              <a:t> was first described by Stone in Emory in 1983. Stopped operation when </a:t>
            </a:r>
            <a:r>
              <a:rPr lang="en-US" baseline="0" dirty="0" err="1" smtClean="0"/>
              <a:t>coagulopathy</a:t>
            </a:r>
            <a:r>
              <a:rPr lang="en-US" baseline="0" dirty="0" smtClean="0"/>
              <a:t> was noted. Used packing and left bowel in discontinuity. Term coined by Schwab. </a:t>
            </a:r>
            <a:endParaRPr lang="en-US" dirty="0"/>
          </a:p>
        </p:txBody>
      </p:sp>
      <p:sp>
        <p:nvSpPr>
          <p:cNvPr id="4" name="Slide Number Placeholder 3"/>
          <p:cNvSpPr>
            <a:spLocks noGrp="1"/>
          </p:cNvSpPr>
          <p:nvPr>
            <p:ph type="sldNum" sz="quarter" idx="10"/>
          </p:nvPr>
        </p:nvSpPr>
        <p:spPr/>
        <p:txBody>
          <a:bodyPr/>
          <a:lstStyle/>
          <a:p>
            <a:fld id="{94EBCD3D-2F79-48EA-B8CA-AACEA9056651}" type="slidenum">
              <a:rPr lang="en-US" smtClean="0"/>
              <a:pPr/>
              <a:t>4</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CA2A618-515C-48DF-9619-5C0EB5392183}" type="slidenum">
              <a:rPr lang="en-US"/>
              <a:pPr/>
              <a:t>8</a:t>
            </a:fld>
            <a:endParaRPr lang="en-US"/>
          </a:p>
        </p:txBody>
      </p:sp>
      <p:sp>
        <p:nvSpPr>
          <p:cNvPr id="12290" name="Rectangle 2"/>
          <p:cNvSpPr>
            <a:spLocks noGrp="1" noRot="1" noChangeAspect="1" noChangeArrowheads="1" noTextEdit="1"/>
          </p:cNvSpPr>
          <p:nvPr>
            <p:ph type="sldImg"/>
          </p:nvPr>
        </p:nvSpPr>
        <p:spPr>
          <a:ln/>
        </p:spPr>
      </p:sp>
      <p:sp>
        <p:nvSpPr>
          <p:cNvPr id="12291" name="Rectangle 3"/>
          <p:cNvSpPr>
            <a:spLocks noGrp="1" noChangeArrowheads="1"/>
          </p:cNvSpPr>
          <p:nvPr>
            <p:ph type="body" idx="1"/>
          </p:nvPr>
        </p:nvSpPr>
        <p:spPr/>
        <p:txBody>
          <a:bodyPr/>
          <a:lstStyle/>
          <a:p>
            <a:r>
              <a:rPr lang="en-US" dirty="0" smtClean="0"/>
              <a:t>Mortality</a:t>
            </a:r>
            <a:r>
              <a:rPr lang="en-US" baseline="0" dirty="0" smtClean="0"/>
              <a:t> starts to rise when the temp drops below 34 and approaches 100% when the temp drops below 32. </a:t>
            </a:r>
          </a:p>
          <a:p>
            <a:r>
              <a:rPr lang="en-US" baseline="0" dirty="0" smtClean="0"/>
              <a:t>Acidosis can be defined as an elevated lactate &gt; 48 hours after arrival</a:t>
            </a:r>
          </a:p>
          <a:p>
            <a:r>
              <a:rPr lang="en-US" baseline="0" dirty="0" smtClean="0"/>
              <a:t>20% of trauma pts are hypothermic on arrival, 46% are hypothermic after the OR.</a:t>
            </a:r>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277FED5-F652-024B-9E90-39A879DC4772}" type="slidenum">
              <a:rPr lang="en-US"/>
              <a:pPr/>
              <a:t>34</a:t>
            </a:fld>
            <a:endParaRPr lang="en-US"/>
          </a:p>
        </p:txBody>
      </p:sp>
      <p:sp>
        <p:nvSpPr>
          <p:cNvPr id="174082" name="Rectangle 2"/>
          <p:cNvSpPr>
            <a:spLocks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74083" name="Rectangle 3"/>
          <p:cNvSpPr>
            <a:spLocks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prstTxWarp prst="textNoShape">
              <a:avLst/>
            </a:prstTxWarp>
          </a:bodyPr>
          <a:lstStyle/>
          <a:p>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4EBCD3D-2F79-48EA-B8CA-AACEA9056651}" type="slidenum">
              <a:rPr lang="en-US" smtClean="0"/>
              <a:pPr/>
              <a:t>41</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0A21ED6-F871-40BA-9B59-AD3503B4D6E8}" type="slidenum">
              <a:rPr lang="en-US"/>
              <a:pPr/>
              <a:t>46</a:t>
            </a:fld>
            <a:endParaRPr lang="en-US"/>
          </a:p>
        </p:txBody>
      </p:sp>
      <p:sp>
        <p:nvSpPr>
          <p:cNvPr id="60418" name="Rectangle 2"/>
          <p:cNvSpPr>
            <a:spLocks noGrp="1" noRot="1" noChangeAspect="1" noChangeArrowheads="1" noTextEdit="1"/>
          </p:cNvSpPr>
          <p:nvPr>
            <p:ph type="sldImg"/>
          </p:nvPr>
        </p:nvSpPr>
        <p:spPr>
          <a:ln/>
        </p:spPr>
      </p:sp>
      <p:sp>
        <p:nvSpPr>
          <p:cNvPr id="60419" name="Rectangle 3"/>
          <p:cNvSpPr>
            <a:spLocks noGrp="1" noChangeArrowheads="1"/>
          </p:cNvSpPr>
          <p:nvPr>
            <p:ph type="body" idx="1"/>
          </p:nvPr>
        </p:nvSpPr>
        <p:spPr/>
        <p:txBody>
          <a:bodyPr/>
          <a:lstStyle/>
          <a:p>
            <a:r>
              <a:rPr lang="en-US"/>
              <a:t>Signs that pt needs to return for surgical bleeding. Surgical bleeding may develop in the ICU as the BP comes up and vasospastic arterioles open</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smtClean="0"/>
              <a:t>Rotondo</a:t>
            </a:r>
            <a:r>
              <a:rPr lang="en-US" dirty="0" smtClean="0"/>
              <a:t> paper. 46 pts, GSW to the abdomen with massive transfusion. Decision to use DC based</a:t>
            </a:r>
            <a:r>
              <a:rPr lang="en-US" baseline="0" dirty="0" smtClean="0"/>
              <a:t> on surgeon discretion. </a:t>
            </a:r>
            <a:endParaRPr lang="en-US" dirty="0"/>
          </a:p>
        </p:txBody>
      </p:sp>
      <p:sp>
        <p:nvSpPr>
          <p:cNvPr id="4" name="Slide Number Placeholder 3"/>
          <p:cNvSpPr>
            <a:spLocks noGrp="1"/>
          </p:cNvSpPr>
          <p:nvPr>
            <p:ph type="sldNum" sz="quarter" idx="10"/>
          </p:nvPr>
        </p:nvSpPr>
        <p:spPr/>
        <p:txBody>
          <a:bodyPr/>
          <a:lstStyle/>
          <a:p>
            <a:fld id="{94EBCD3D-2F79-48EA-B8CA-AACEA9056651}" type="slidenum">
              <a:rPr lang="en-US" smtClean="0"/>
              <a:pPr/>
              <a:t>47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Almost</a:t>
            </a:r>
            <a:r>
              <a:rPr lang="en-US" baseline="0" dirty="0" smtClean="0"/>
              <a:t> 100% of all damage control pts will have some sort of complication (medical or surgical). </a:t>
            </a:r>
          </a:p>
          <a:p>
            <a:r>
              <a:rPr lang="en-US" baseline="0" dirty="0" smtClean="0"/>
              <a:t>25% will have one of the surgical complications noted above</a:t>
            </a:r>
            <a:endParaRPr lang="en-US" dirty="0"/>
          </a:p>
        </p:txBody>
      </p:sp>
      <p:sp>
        <p:nvSpPr>
          <p:cNvPr id="4" name="Slide Number Placeholder 3"/>
          <p:cNvSpPr>
            <a:spLocks noGrp="1"/>
          </p:cNvSpPr>
          <p:nvPr>
            <p:ph type="sldNum" sz="quarter" idx="10"/>
          </p:nvPr>
        </p:nvSpPr>
        <p:spPr/>
        <p:txBody>
          <a:bodyPr/>
          <a:lstStyle/>
          <a:p>
            <a:fld id="{94EBCD3D-2F79-48EA-B8CA-AACEA9056651}" type="slidenum">
              <a:rPr lang="en-US" smtClean="0"/>
              <a:pPr/>
              <a:t>53</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p:spPr>
        <p:txBody>
          <a:bodyPr/>
          <a:lstStyle/>
          <a:p>
            <a:fld id="{B751EF80-F5D4-2D40-AF57-98EDCFF1D3AF}" type="slidenum">
              <a:rPr lang="en-US"/>
              <a:pPr/>
              <a:t>54</a:t>
            </a:fld>
            <a:endParaRPr lang="en-US"/>
          </a:p>
        </p:txBody>
      </p:sp>
      <p:sp>
        <p:nvSpPr>
          <p:cNvPr id="43011" name="Rectangle 2"/>
          <p:cNvSpPr>
            <a:spLocks noChangeArrowheads="1" noTextEdit="1"/>
          </p:cNvSpPr>
          <p:nvPr>
            <p:ph type="sldImg"/>
          </p:nvPr>
        </p:nvSpPr>
        <p:spPr>
          <a:ln/>
        </p:spPr>
      </p:sp>
      <p:sp>
        <p:nvSpPr>
          <p:cNvPr id="43012" name="Rectangle 3"/>
          <p:cNvSpPr>
            <a:spLocks noGrp="1" noChangeArrowheads="1"/>
          </p:cNvSpPr>
          <p:nvPr>
            <p:ph type="body" idx="1"/>
          </p:nvPr>
        </p:nvSpPr>
        <p:spPr>
          <a:noFill/>
          <a:ln w="9525"/>
        </p:spPr>
        <p:txBody>
          <a:bodyPr/>
          <a:lstStyle/>
          <a:p>
            <a:r>
              <a:rPr lang="en-US"/>
              <a:t>All the factors that predispose to the development of an enterocutaneous fistula apply to the development of an enteroatmospheric fistula. Although life saving,with the more liberal use of damage control surgery with its resultant “open” abdomen comes at a price. </a:t>
            </a:r>
          </a:p>
          <a:p>
            <a:r>
              <a:rPr lang="en-US"/>
              <a:t>In a 7 year retrospective review of 344 damage control celiotomies in trauma, Dr. Miller at Vanderbilt  report that of the 276 patients that survived to wound closure, 25% suffered wound complications such as infection, abscess or fistula formation. These complications increased significantly if the abdomen was left open for more than 8 days with the median time to fistula formation of 21 days. </a:t>
            </a:r>
          </a:p>
          <a:p>
            <a:r>
              <a:rPr lang="en-US"/>
              <a:t>The open abdomen presents some unique difficulties in the sense that a relatively delicate tissue is exposed, there is constant fluid loss, and the host is typically compromised. Suture lines that exposed to the ambient environment are at increased risk for breaking down. The delicate bowel is at risk for repeated debridment and desorosilzation, there is risk for dessication and tissue loss. And with multiple washouts with multiple different teams, there is the risk for iatrogenic injury. </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6DBE1C40-F595-4059-8CAF-C1EB9299C083}" type="slidenum">
              <a:rPr lang="en-US"/>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97D24888-6B12-40FD-9741-DDD84F0E0410}" type="slidenum">
              <a:rPr lang="en-US"/>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E432828D-486D-42D2-A8E3-0E93EFAD1E83}" type="slidenum">
              <a:rPr lang="en-US"/>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p:txBody>
          <a:bodyPr/>
          <a:lstStyle>
            <a:lvl1pPr>
              <a:defRPr/>
            </a:lvl1pPr>
          </a:lstStyle>
          <a:p>
            <a:pPr>
              <a:defRPr/>
            </a:pPr>
            <a:endParaRPr lang="en-GB"/>
          </a:p>
        </p:txBody>
      </p:sp>
      <p:sp>
        <p:nvSpPr>
          <p:cNvPr id="4" name="Footer Placeholder 3"/>
          <p:cNvSpPr>
            <a:spLocks noGrp="1"/>
          </p:cNvSpPr>
          <p:nvPr>
            <p:ph type="ftr" sz="quarter" idx="11"/>
          </p:nvPr>
        </p:nvSpPr>
        <p:spPr/>
        <p:txBody>
          <a:bodyPr/>
          <a:lstStyle>
            <a:lvl1pPr>
              <a:defRPr/>
            </a:lvl1pPr>
          </a:lstStyle>
          <a:p>
            <a:pPr>
              <a:defRPr/>
            </a:pPr>
            <a:endParaRPr lang="en-GB"/>
          </a:p>
        </p:txBody>
      </p:sp>
      <p:sp>
        <p:nvSpPr>
          <p:cNvPr id="5" name="Slide Number Placeholder 4"/>
          <p:cNvSpPr>
            <a:spLocks noGrp="1"/>
          </p:cNvSpPr>
          <p:nvPr>
            <p:ph type="sldNum" sz="quarter" idx="12"/>
          </p:nvPr>
        </p:nvSpPr>
        <p:spPr/>
        <p:txBody>
          <a:bodyPr/>
          <a:lstStyle>
            <a:lvl1pPr>
              <a:defRPr/>
            </a:lvl1pPr>
          </a:lstStyle>
          <a:p>
            <a:pPr>
              <a:defRPr/>
            </a:pPr>
            <a:fld id="{9D6C936C-7805-4910-970F-5C4B0DBDE5A0}" type="slidenum">
              <a:rPr lang="en-GB"/>
              <a:pPr>
                <a:defRPr/>
              </a:pPr>
              <a:t>‹#›</a:t>
            </a:fld>
            <a:endParaRPr lang="en-GB"/>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ftr" sz="quarter" idx="11"/>
          </p:nvPr>
        </p:nvSpPr>
        <p:spPr>
          <a:ln/>
        </p:spPr>
        <p:txBody>
          <a:bodyPr/>
          <a:lstStyle>
            <a:lvl1pPr>
              <a:defRPr/>
            </a:lvl1pPr>
          </a:lstStyle>
          <a:p>
            <a:pPr>
              <a:defRPr/>
            </a:pPr>
            <a:endParaRPr lang="en-US"/>
          </a:p>
        </p:txBody>
      </p:sp>
      <p:sp>
        <p:nvSpPr>
          <p:cNvPr id="7" name="Rectangle 4"/>
          <p:cNvSpPr>
            <a:spLocks noGrp="1" noChangeArrowheads="1"/>
          </p:cNvSpPr>
          <p:nvPr>
            <p:ph type="sldNum" sz="quarter" idx="12"/>
          </p:nvPr>
        </p:nvSpPr>
        <p:spPr>
          <a:ln/>
        </p:spPr>
        <p:txBody>
          <a:bodyPr/>
          <a:lstStyle>
            <a:lvl1pPr>
              <a:defRPr/>
            </a:lvl1pPr>
          </a:lstStyle>
          <a:p>
            <a:pPr>
              <a:defRPr/>
            </a:pPr>
            <a:fld id="{4A026153-034A-964B-8A07-5A064BBFF467}" type="slidenum">
              <a:rPr lang="en-US"/>
              <a:pPr>
                <a:defRPr/>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981200"/>
            <a:ext cx="3810000" cy="4114800"/>
          </a:xfrm>
        </p:spPr>
        <p:txBody>
          <a:bodyPr/>
          <a:lstStyle/>
          <a:p>
            <a:pPr lvl="0"/>
            <a:endParaRPr lang="en-US" noProof="0" smtClean="0"/>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ftr" sz="quarter" idx="11"/>
          </p:nvPr>
        </p:nvSpPr>
        <p:spPr>
          <a:ln/>
        </p:spPr>
        <p:txBody>
          <a:bodyPr/>
          <a:lstStyle>
            <a:lvl1pPr>
              <a:defRPr/>
            </a:lvl1pPr>
          </a:lstStyle>
          <a:p>
            <a:pPr>
              <a:defRPr/>
            </a:pPr>
            <a:endParaRPr lang="en-US"/>
          </a:p>
        </p:txBody>
      </p:sp>
      <p:sp>
        <p:nvSpPr>
          <p:cNvPr id="7" name="Rectangle 4"/>
          <p:cNvSpPr>
            <a:spLocks noGrp="1" noChangeArrowheads="1"/>
          </p:cNvSpPr>
          <p:nvPr>
            <p:ph type="sldNum" sz="quarter" idx="12"/>
          </p:nvPr>
        </p:nvSpPr>
        <p:spPr>
          <a:ln/>
        </p:spPr>
        <p:txBody>
          <a:bodyPr/>
          <a:lstStyle>
            <a:lvl1pPr>
              <a:defRPr/>
            </a:lvl1pPr>
          </a:lstStyle>
          <a:p>
            <a:pPr>
              <a:defRPr/>
            </a:pPr>
            <a:fld id="{80C0DC94-E063-AE4D-A6FC-7B58052CF588}"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FA80B022-5384-4FDF-8D9B-12AC8D7A3840}" type="slidenum">
              <a:rPr lang="en-US"/>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43BDB8A6-C2B5-43B5-83E4-B5443F7A45CD}" type="slidenum">
              <a:rPr lang="en-US"/>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101AF6A9-4029-4663-BE74-8738CE9A4962}" type="slidenum">
              <a:rPr lang="en-US"/>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99B74015-F055-472F-B818-A90AED27D969}" type="slidenum">
              <a:rPr lang="en-US"/>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C6066A21-A77E-4629-9CEB-6D9AA2097CCD}" type="slidenum">
              <a:rPr lang="en-US"/>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9439F836-A410-4077-B87C-836E9248CE06}" type="slidenum">
              <a:rPr lang="en-US"/>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89CE4862-4B8E-4A76-B399-8018158CEDF9}" type="slidenum">
              <a:rPr lang="en-US"/>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E61F20EC-586A-4346-87E9-A33AD629CA2F}" type="slidenum">
              <a:rPr lang="en-US"/>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theme" Target="../theme/theme1.xml"/><Relationship Id="rId16"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gradFill rotWithShape="0">
          <a:gsLst>
            <a:gs pos="0">
              <a:schemeClr val="accent2">
                <a:gamma/>
                <a:shade val="46275"/>
                <a:invGamma/>
              </a:schemeClr>
            </a:gs>
            <a:gs pos="100000">
              <a:schemeClr val="accent2"/>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BD2184FA-CBF6-488B-B7D4-724AA6DBD66A}" type="slidenum">
              <a:rPr lang="en-US"/>
              <a:pPr/>
              <a:t>‹#›</a:t>
            </a:fld>
            <a:endParaRPr lang="en-US"/>
          </a:p>
        </p:txBody>
      </p:sp>
      <p:pic>
        <p:nvPicPr>
          <p:cNvPr id="1032" name="Picture 8"/>
          <p:cNvPicPr>
            <a:picLocks noChangeArrowheads="1"/>
          </p:cNvPicPr>
          <p:nvPr userDrawn="1"/>
        </p:nvPicPr>
        <p:blipFill>
          <a:blip r:embed="rId16" cstate="print"/>
          <a:srcRect/>
          <a:stretch>
            <a:fillRect/>
          </a:stretch>
        </p:blipFill>
        <p:spPr bwMode="auto">
          <a:xfrm>
            <a:off x="8229600" y="5867400"/>
            <a:ext cx="762000" cy="752475"/>
          </a:xfrm>
          <a:prstGeom prst="rect">
            <a:avLst/>
          </a:prstGeom>
          <a:noFill/>
          <a:ln w="9525">
            <a:noFill/>
            <a:miter lim="800000"/>
            <a:headEnd/>
            <a:tailEnd/>
          </a:ln>
          <a:effectLst/>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ctr" rtl="0" fontAlgn="base">
        <a:spcBef>
          <a:spcPct val="0"/>
        </a:spcBef>
        <a:spcAft>
          <a:spcPct val="0"/>
        </a:spcAft>
        <a:defRPr sz="4400">
          <a:solidFill>
            <a:srgbClr val="FFFF00"/>
          </a:solidFill>
          <a:latin typeface="+mj-lt"/>
          <a:ea typeface="+mj-ea"/>
          <a:cs typeface="+mj-cs"/>
        </a:defRPr>
      </a:lvl1pPr>
      <a:lvl2pPr algn="ctr" rtl="0" fontAlgn="base">
        <a:spcBef>
          <a:spcPct val="0"/>
        </a:spcBef>
        <a:spcAft>
          <a:spcPct val="0"/>
        </a:spcAft>
        <a:defRPr sz="4400">
          <a:solidFill>
            <a:srgbClr val="FFFF00"/>
          </a:solidFill>
          <a:latin typeface="Arial" charset="0"/>
        </a:defRPr>
      </a:lvl2pPr>
      <a:lvl3pPr algn="ctr" rtl="0" fontAlgn="base">
        <a:spcBef>
          <a:spcPct val="0"/>
        </a:spcBef>
        <a:spcAft>
          <a:spcPct val="0"/>
        </a:spcAft>
        <a:defRPr sz="4400">
          <a:solidFill>
            <a:srgbClr val="FFFF00"/>
          </a:solidFill>
          <a:latin typeface="Arial" charset="0"/>
        </a:defRPr>
      </a:lvl3pPr>
      <a:lvl4pPr algn="ctr" rtl="0" fontAlgn="base">
        <a:spcBef>
          <a:spcPct val="0"/>
        </a:spcBef>
        <a:spcAft>
          <a:spcPct val="0"/>
        </a:spcAft>
        <a:defRPr sz="4400">
          <a:solidFill>
            <a:srgbClr val="FFFF00"/>
          </a:solidFill>
          <a:latin typeface="Arial" charset="0"/>
        </a:defRPr>
      </a:lvl4pPr>
      <a:lvl5pPr algn="ctr" rtl="0" fontAlgn="base">
        <a:spcBef>
          <a:spcPct val="0"/>
        </a:spcBef>
        <a:spcAft>
          <a:spcPct val="0"/>
        </a:spcAft>
        <a:defRPr sz="4400">
          <a:solidFill>
            <a:srgbClr val="FFFF00"/>
          </a:solidFill>
          <a:latin typeface="Arial" charset="0"/>
        </a:defRPr>
      </a:lvl5pPr>
      <a:lvl6pPr marL="457200" algn="ctr" rtl="0" fontAlgn="base">
        <a:spcBef>
          <a:spcPct val="0"/>
        </a:spcBef>
        <a:spcAft>
          <a:spcPct val="0"/>
        </a:spcAft>
        <a:defRPr sz="4400">
          <a:solidFill>
            <a:srgbClr val="FFFF00"/>
          </a:solidFill>
          <a:latin typeface="Arial" charset="0"/>
        </a:defRPr>
      </a:lvl6pPr>
      <a:lvl7pPr marL="914400" algn="ctr" rtl="0" fontAlgn="base">
        <a:spcBef>
          <a:spcPct val="0"/>
        </a:spcBef>
        <a:spcAft>
          <a:spcPct val="0"/>
        </a:spcAft>
        <a:defRPr sz="4400">
          <a:solidFill>
            <a:srgbClr val="FFFF00"/>
          </a:solidFill>
          <a:latin typeface="Arial" charset="0"/>
        </a:defRPr>
      </a:lvl7pPr>
      <a:lvl8pPr marL="1371600" algn="ctr" rtl="0" fontAlgn="base">
        <a:spcBef>
          <a:spcPct val="0"/>
        </a:spcBef>
        <a:spcAft>
          <a:spcPct val="0"/>
        </a:spcAft>
        <a:defRPr sz="4400">
          <a:solidFill>
            <a:srgbClr val="FFFF00"/>
          </a:solidFill>
          <a:latin typeface="Arial" charset="0"/>
        </a:defRPr>
      </a:lvl8pPr>
      <a:lvl9pPr marL="1828800" algn="ctr" rtl="0" fontAlgn="base">
        <a:spcBef>
          <a:spcPct val="0"/>
        </a:spcBef>
        <a:spcAft>
          <a:spcPct val="0"/>
        </a:spcAft>
        <a:defRPr sz="4400">
          <a:solidFill>
            <a:srgbClr val="FFFF00"/>
          </a:solidFill>
          <a:latin typeface="Arial" charset="0"/>
        </a:defRPr>
      </a:lvl9pPr>
    </p:titleStyle>
    <p:bodyStyle>
      <a:lvl1pPr marL="342900" indent="-342900" algn="l" rtl="0" fontAlgn="base">
        <a:spcBef>
          <a:spcPct val="20000"/>
        </a:spcBef>
        <a:spcAft>
          <a:spcPct val="0"/>
        </a:spcAft>
        <a:buChar char="•"/>
        <a:defRPr sz="3200">
          <a:solidFill>
            <a:schemeClr val="bg1"/>
          </a:solidFill>
          <a:latin typeface="+mn-lt"/>
          <a:ea typeface="+mn-ea"/>
          <a:cs typeface="+mn-cs"/>
        </a:defRPr>
      </a:lvl1pPr>
      <a:lvl2pPr marL="742950" indent="-285750" algn="l" rtl="0" fontAlgn="base">
        <a:spcBef>
          <a:spcPct val="20000"/>
        </a:spcBef>
        <a:spcAft>
          <a:spcPct val="0"/>
        </a:spcAft>
        <a:buChar char="–"/>
        <a:defRPr sz="2800">
          <a:solidFill>
            <a:schemeClr val="bg1"/>
          </a:solidFill>
          <a:latin typeface="+mn-lt"/>
        </a:defRPr>
      </a:lvl2pPr>
      <a:lvl3pPr marL="1143000" indent="-228600" algn="l" rtl="0" fontAlgn="base">
        <a:spcBef>
          <a:spcPct val="20000"/>
        </a:spcBef>
        <a:spcAft>
          <a:spcPct val="0"/>
        </a:spcAft>
        <a:buChar char="•"/>
        <a:defRPr sz="2400">
          <a:solidFill>
            <a:schemeClr val="bg1"/>
          </a:solidFill>
          <a:latin typeface="+mn-lt"/>
        </a:defRPr>
      </a:lvl3pPr>
      <a:lvl4pPr marL="1600200" indent="-228600" algn="l" rtl="0" fontAlgn="base">
        <a:spcBef>
          <a:spcPct val="20000"/>
        </a:spcBef>
        <a:spcAft>
          <a:spcPct val="0"/>
        </a:spcAft>
        <a:buChar char="–"/>
        <a:defRPr sz="2000">
          <a:solidFill>
            <a:schemeClr val="bg1"/>
          </a:solidFill>
          <a:latin typeface="+mn-lt"/>
        </a:defRPr>
      </a:lvl4pPr>
      <a:lvl5pPr marL="2057400" indent="-228600" algn="l" rtl="0" fontAlgn="base">
        <a:spcBef>
          <a:spcPct val="20000"/>
        </a:spcBef>
        <a:spcAft>
          <a:spcPct val="0"/>
        </a:spcAft>
        <a:buChar char="»"/>
        <a:defRPr sz="2000">
          <a:solidFill>
            <a:schemeClr val="bg1"/>
          </a:solidFill>
          <a:latin typeface="+mn-lt"/>
        </a:defRPr>
      </a:lvl5pPr>
      <a:lvl6pPr marL="2514600" indent="-228600" algn="l" rtl="0" fontAlgn="base">
        <a:spcBef>
          <a:spcPct val="20000"/>
        </a:spcBef>
        <a:spcAft>
          <a:spcPct val="0"/>
        </a:spcAft>
        <a:buChar char="»"/>
        <a:defRPr sz="2000">
          <a:solidFill>
            <a:schemeClr val="bg1"/>
          </a:solidFill>
          <a:latin typeface="+mn-lt"/>
        </a:defRPr>
      </a:lvl6pPr>
      <a:lvl7pPr marL="2971800" indent="-228600" algn="l" rtl="0" fontAlgn="base">
        <a:spcBef>
          <a:spcPct val="20000"/>
        </a:spcBef>
        <a:spcAft>
          <a:spcPct val="0"/>
        </a:spcAft>
        <a:buChar char="»"/>
        <a:defRPr sz="2000">
          <a:solidFill>
            <a:schemeClr val="bg1"/>
          </a:solidFill>
          <a:latin typeface="+mn-lt"/>
        </a:defRPr>
      </a:lvl7pPr>
      <a:lvl8pPr marL="3429000" indent="-228600" algn="l" rtl="0" fontAlgn="base">
        <a:spcBef>
          <a:spcPct val="20000"/>
        </a:spcBef>
        <a:spcAft>
          <a:spcPct val="0"/>
        </a:spcAft>
        <a:buChar char="»"/>
        <a:defRPr sz="2000">
          <a:solidFill>
            <a:schemeClr val="bg1"/>
          </a:solidFill>
          <a:latin typeface="+mn-lt"/>
        </a:defRPr>
      </a:lvl8pPr>
      <a:lvl9pPr marL="3886200" indent="-228600" algn="l" rtl="0" fontAlgn="base">
        <a:spcBef>
          <a:spcPct val="20000"/>
        </a:spcBef>
        <a:spcAft>
          <a:spcPct val="0"/>
        </a:spcAft>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wm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png"/><Relationship Id="rId3" Type="http://schemas.openxmlformats.org/officeDocument/2006/relationships/image" Target="../media/image9.wmf"/></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3.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4.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5.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6.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7.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8.wmf"/></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png"/><Relationship Id="rId3" Type="http://schemas.openxmlformats.org/officeDocument/2006/relationships/image" Target="../media/image20.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1.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2.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3.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 Id="rId3" Type="http://schemas.openxmlformats.org/officeDocument/2006/relationships/image" Target="../media/image2.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wmf"/></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6.xml"/><Relationship Id="rId4" Type="http://schemas.openxmlformats.org/officeDocument/2006/relationships/oleObject" Target="../embeddings/oleObject1.bin"/><Relationship Id="rId1" Type="http://schemas.openxmlformats.org/officeDocument/2006/relationships/vmlDrawing" Target="../drawings/vmlDrawing1.vml"/><Relationship Id="rId2"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oleObject" Target="../embeddings/oleObject2.bin"/><Relationship Id="rId4" Type="http://schemas.openxmlformats.org/officeDocument/2006/relationships/oleObject" Target="../embeddings/oleObject3.bin"/><Relationship Id="rId1" Type="http://schemas.openxmlformats.org/officeDocument/2006/relationships/vmlDrawing" Target="../drawings/vmlDrawing2.vml"/><Relationship Id="rId2"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vmlDrawing" Target="../drawings/vmlDrawing3.vml"/><Relationship Id="rId2" Type="http://schemas.openxmlformats.org/officeDocument/2006/relationships/slideLayout" Target="../slideLayouts/slideLayout6.xml"/><Relationship Id="rId3" Type="http://schemas.openxmlformats.org/officeDocument/2006/relationships/oleObject" Target="../embeddings/oleObject4.bin"/></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1.jpe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0.jpeg"/><Relationship Id="rId3" Type="http://schemas.openxmlformats.org/officeDocument/2006/relationships/image" Target="../media/image32.jpe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58.xml.rels><?xml version="1.0" encoding="UTF-8" standalone="yes"?>
<Relationships xmlns="http://schemas.openxmlformats.org/package/2006/relationships"><Relationship Id="rId3" Type="http://schemas.openxmlformats.org/officeDocument/2006/relationships/image" Target="../media/image33.png"/><Relationship Id="rId4" Type="http://schemas.openxmlformats.org/officeDocument/2006/relationships/image" Target="../media/image34.png"/><Relationship Id="rId1" Type="http://schemas.openxmlformats.org/officeDocument/2006/relationships/slideLayout" Target="../slideLayouts/slideLayout14.xml"/><Relationship Id="rId2" Type="http://schemas.openxmlformats.org/officeDocument/2006/relationships/notesSlide" Target="../notesSlides/notesSlide1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35.wmf"/><Relationship Id="rId4" Type="http://schemas.openxmlformats.org/officeDocument/2006/relationships/image" Target="../media/image36.png"/><Relationship Id="rId5" Type="http://schemas.openxmlformats.org/officeDocument/2006/relationships/image" Target="../media/image37.png"/><Relationship Id="rId1" Type="http://schemas.openxmlformats.org/officeDocument/2006/relationships/slideLayout" Target="../slideLayouts/slideLayout14.xml"/><Relationship Id="rId2" Type="http://schemas.openxmlformats.org/officeDocument/2006/relationships/notesSlide" Target="../notesSlides/notesSlide14.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jpe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5.xml"/><Relationship Id="rId3" Type="http://schemas.openxmlformats.org/officeDocument/2006/relationships/image" Target="../media/image39.png"/></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16.xml"/><Relationship Id="rId4" Type="http://schemas.openxmlformats.org/officeDocument/2006/relationships/oleObject" Target="../embeddings/oleObject5.bin"/><Relationship Id="rId1" Type="http://schemas.openxmlformats.org/officeDocument/2006/relationships/vmlDrawing" Target="../drawings/vmlDrawing4.vml"/><Relationship Id="rId2" Type="http://schemas.openxmlformats.org/officeDocument/2006/relationships/slideLayout" Target="../slideLayouts/slideLayout1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1.jpe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2.jpe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3.jpe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4.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5.jpe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6.jpe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7.wmf"/></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8.wmf"/></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9.jpe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9.xml"/><Relationship Id="rId3" Type="http://schemas.openxmlformats.org/officeDocument/2006/relationships/image" Target="../media/image51.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50" name="Rectangle 2"/>
          <p:cNvSpPr>
            <a:spLocks noGrp="1" noChangeArrowheads="1"/>
          </p:cNvSpPr>
          <p:nvPr>
            <p:ph type="ctrTitle" idx="4294967295"/>
          </p:nvPr>
        </p:nvSpPr>
        <p:spPr>
          <a:xfrm>
            <a:off x="914400" y="2133600"/>
            <a:ext cx="7772400" cy="1470025"/>
          </a:xfrm>
        </p:spPr>
        <p:txBody>
          <a:bodyPr/>
          <a:lstStyle/>
          <a:p>
            <a:r>
              <a:rPr lang="en-US" dirty="0"/>
              <a:t>Abdominal Damage Control</a:t>
            </a:r>
          </a:p>
        </p:txBody>
      </p:sp>
      <p:sp>
        <p:nvSpPr>
          <p:cNvPr id="2051" name="Rectangle 3"/>
          <p:cNvSpPr>
            <a:spLocks noGrp="1" noChangeArrowheads="1"/>
          </p:cNvSpPr>
          <p:nvPr>
            <p:ph type="subTitle" idx="4294967295"/>
          </p:nvPr>
        </p:nvSpPr>
        <p:spPr>
          <a:xfrm>
            <a:off x="1143000" y="3886200"/>
            <a:ext cx="8001000" cy="1752600"/>
          </a:xfrm>
        </p:spPr>
        <p:txBody>
          <a:bodyPr/>
          <a:lstStyle/>
          <a:p>
            <a:pPr marL="0" indent="0" algn="ctr">
              <a:lnSpc>
                <a:spcPct val="90000"/>
              </a:lnSpc>
              <a:buFontTx/>
              <a:buNone/>
            </a:pPr>
            <a:r>
              <a:rPr lang="en-US" sz="2400"/>
              <a:t>Babak Sarani, MD, FACS</a:t>
            </a:r>
          </a:p>
          <a:p>
            <a:pPr marL="0" indent="0" algn="ctr">
              <a:lnSpc>
                <a:spcPct val="90000"/>
              </a:lnSpc>
              <a:buFontTx/>
              <a:buNone/>
            </a:pPr>
            <a:r>
              <a:rPr lang="en-US" sz="2400"/>
              <a:t>Assistant Professor of Surgery</a:t>
            </a:r>
          </a:p>
          <a:p>
            <a:pPr marL="0" indent="0" algn="ctr">
              <a:lnSpc>
                <a:spcPct val="90000"/>
              </a:lnSpc>
              <a:buFontTx/>
              <a:buNone/>
            </a:pPr>
            <a:r>
              <a:rPr lang="en-US" sz="2400"/>
              <a:t>Division of Traumatology and Surgical Critical care</a:t>
            </a:r>
          </a:p>
          <a:p>
            <a:pPr marL="0" indent="0" algn="ctr">
              <a:lnSpc>
                <a:spcPct val="90000"/>
              </a:lnSpc>
              <a:buFontTx/>
              <a:buNone/>
            </a:pPr>
            <a:r>
              <a:rPr lang="en-US" sz="2400"/>
              <a:t>University of Pennsylvania</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7415" name="Rectangle 7"/>
          <p:cNvSpPr>
            <a:spLocks noChangeArrowheads="1"/>
          </p:cNvSpPr>
          <p:nvPr/>
        </p:nvSpPr>
        <p:spPr bwMode="auto">
          <a:xfrm>
            <a:off x="609600" y="914400"/>
            <a:ext cx="7772400" cy="1143000"/>
          </a:xfrm>
          <a:prstGeom prst="rect">
            <a:avLst/>
          </a:prstGeom>
          <a:noFill/>
          <a:ln w="9525">
            <a:noFill/>
            <a:miter lim="800000"/>
            <a:headEnd/>
            <a:tailEnd/>
          </a:ln>
          <a:effectLst/>
        </p:spPr>
        <p:txBody>
          <a:bodyPr anchor="ctr"/>
          <a:lstStyle/>
          <a:p>
            <a:pPr algn="ctr"/>
            <a:r>
              <a:rPr lang="en-US" sz="4400">
                <a:solidFill>
                  <a:srgbClr val="FFFF00"/>
                </a:solidFill>
              </a:rPr>
              <a:t>“Getting Control”</a:t>
            </a:r>
          </a:p>
        </p:txBody>
      </p:sp>
      <p:sp>
        <p:nvSpPr>
          <p:cNvPr id="17416" name="Rectangle 8"/>
          <p:cNvSpPr>
            <a:spLocks noChangeArrowheads="1"/>
          </p:cNvSpPr>
          <p:nvPr/>
        </p:nvSpPr>
        <p:spPr bwMode="auto">
          <a:xfrm>
            <a:off x="609600" y="2286000"/>
            <a:ext cx="6400800" cy="762000"/>
          </a:xfrm>
          <a:prstGeom prst="rect">
            <a:avLst/>
          </a:prstGeom>
          <a:noFill/>
          <a:ln w="9525">
            <a:noFill/>
            <a:miter lim="800000"/>
            <a:headEnd/>
            <a:tailEnd/>
          </a:ln>
          <a:effectLst/>
        </p:spPr>
        <p:txBody>
          <a:bodyPr/>
          <a:lstStyle/>
          <a:p>
            <a:pPr marL="342900" indent="-342900" algn="ctr">
              <a:spcBef>
                <a:spcPct val="20000"/>
              </a:spcBef>
            </a:pPr>
            <a:r>
              <a:rPr lang="en-US" sz="3200" u="sng">
                <a:solidFill>
                  <a:schemeClr val="bg1"/>
                </a:solidFill>
              </a:rPr>
              <a:t>Surgery (Damage control Part I)</a:t>
            </a:r>
          </a:p>
        </p:txBody>
      </p:sp>
      <p:sp>
        <p:nvSpPr>
          <p:cNvPr id="17417" name="Text Box 9"/>
          <p:cNvSpPr txBox="1">
            <a:spLocks noChangeArrowheads="1"/>
          </p:cNvSpPr>
          <p:nvPr/>
        </p:nvSpPr>
        <p:spPr bwMode="auto">
          <a:xfrm>
            <a:off x="990600" y="3200400"/>
            <a:ext cx="7543800" cy="2282825"/>
          </a:xfrm>
          <a:prstGeom prst="rect">
            <a:avLst/>
          </a:prstGeom>
          <a:noFill/>
          <a:ln w="9525">
            <a:noFill/>
            <a:miter lim="800000"/>
            <a:headEnd/>
            <a:tailEnd/>
          </a:ln>
          <a:effectLst/>
        </p:spPr>
        <p:txBody>
          <a:bodyPr>
            <a:spAutoFit/>
          </a:bodyPr>
          <a:lstStyle/>
          <a:p>
            <a:pPr eaLnBrk="0" hangingPunct="0">
              <a:spcBef>
                <a:spcPct val="50000"/>
              </a:spcBef>
            </a:pPr>
            <a:r>
              <a:rPr lang="en-US" sz="2400" b="1">
                <a:solidFill>
                  <a:schemeClr val="bg1"/>
                </a:solidFill>
              </a:rPr>
              <a:t>The more injured the patient with more severe pathophysiology paradoxically requires less to be done at this initial stage.</a:t>
            </a:r>
          </a:p>
          <a:p>
            <a:pPr eaLnBrk="0" hangingPunct="0">
              <a:spcBef>
                <a:spcPct val="50000"/>
              </a:spcBef>
            </a:pPr>
            <a:endParaRPr lang="en-US" sz="2400" b="1">
              <a:solidFill>
                <a:schemeClr val="bg1"/>
              </a:solidFill>
            </a:endParaRPr>
          </a:p>
          <a:p>
            <a:pPr eaLnBrk="0" hangingPunct="0">
              <a:spcBef>
                <a:spcPct val="50000"/>
              </a:spcBef>
            </a:pPr>
            <a:r>
              <a:rPr lang="en-US" sz="2400" b="1">
                <a:solidFill>
                  <a:schemeClr val="bg1"/>
                </a:solidFill>
              </a:rPr>
              <a:t>MB Shapiro, J Trauma, November 2000</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0">
  <p:cSld>
    <p:spTree>
      <p:nvGrpSpPr>
        <p:cNvPr id="1" name=""/>
        <p:cNvGrpSpPr/>
        <p:nvPr/>
      </p:nvGrpSpPr>
      <p:grpSpPr>
        <a:xfrm>
          <a:off x="0" y="0"/>
          <a:ext cx="0" cy="0"/>
          <a:chOff x="0" y="0"/>
          <a:chExt cx="0" cy="0"/>
        </a:xfrm>
      </p:grpSpPr>
      <p:pic>
        <p:nvPicPr>
          <p:cNvPr id="13316" name="Picture 4" descr="016 trauma refresher"/>
          <p:cNvPicPr>
            <a:picLocks noChangeAspect="1" noChangeArrowheads="1"/>
          </p:cNvPicPr>
          <p:nvPr/>
        </p:nvPicPr>
        <p:blipFill>
          <a:blip r:embed="rId2" cstate="print"/>
          <a:srcRect/>
          <a:stretch>
            <a:fillRect/>
          </a:stretch>
        </p:blipFill>
        <p:spPr bwMode="auto">
          <a:xfrm>
            <a:off x="228600" y="685800"/>
            <a:ext cx="8688388" cy="5791200"/>
          </a:xfrm>
          <a:prstGeom prst="rect">
            <a:avLst/>
          </a:prstGeom>
          <a:noFill/>
        </p:spPr>
      </p:pic>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pic>
        <p:nvPicPr>
          <p:cNvPr id="14340" name="Picture 4" descr="ct abd gd 5 liver mvc"/>
          <p:cNvPicPr>
            <a:picLocks noChangeAspect="1" noChangeArrowheads="1"/>
          </p:cNvPicPr>
          <p:nvPr/>
        </p:nvPicPr>
        <p:blipFill>
          <a:blip r:embed="rId2" cstate="print"/>
          <a:srcRect/>
          <a:stretch>
            <a:fillRect/>
          </a:stretch>
        </p:blipFill>
        <p:spPr bwMode="auto">
          <a:xfrm>
            <a:off x="533400" y="457200"/>
            <a:ext cx="8153400" cy="6218238"/>
          </a:xfrm>
          <a:prstGeom prst="rect">
            <a:avLst/>
          </a:prstGeom>
          <a:noFill/>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0">
  <p:cSld>
    <p:spTree>
      <p:nvGrpSpPr>
        <p:cNvPr id="1" name=""/>
        <p:cNvGrpSpPr/>
        <p:nvPr/>
      </p:nvGrpSpPr>
      <p:grpSpPr>
        <a:xfrm>
          <a:off x="0" y="0"/>
          <a:ext cx="0" cy="0"/>
          <a:chOff x="0" y="0"/>
          <a:chExt cx="0" cy="0"/>
        </a:xfrm>
      </p:grpSpPr>
      <p:sp>
        <p:nvSpPr>
          <p:cNvPr id="116738" name="Rectangle 2"/>
          <p:cNvSpPr>
            <a:spLocks noGrp="1" noChangeArrowheads="1"/>
          </p:cNvSpPr>
          <p:nvPr>
            <p:ph type="title"/>
          </p:nvPr>
        </p:nvSpPr>
        <p:spPr/>
        <p:txBody>
          <a:bodyPr/>
          <a:lstStyle/>
          <a:p>
            <a:endParaRPr lang="en-US"/>
          </a:p>
        </p:txBody>
      </p:sp>
      <p:sp>
        <p:nvSpPr>
          <p:cNvPr id="116739" name="Rectangle 3"/>
          <p:cNvSpPr>
            <a:spLocks noGrp="1" noChangeArrowheads="1"/>
          </p:cNvSpPr>
          <p:nvPr>
            <p:ph type="body" idx="1"/>
          </p:nvPr>
        </p:nvSpPr>
        <p:spPr/>
        <p:txBody>
          <a:bodyPr/>
          <a:lstStyle/>
          <a:p>
            <a:endParaRPr lang="en-US"/>
          </a:p>
        </p:txBody>
      </p:sp>
      <p:sp>
        <p:nvSpPr>
          <p:cNvPr id="116740" name="Rectangle 4"/>
          <p:cNvSpPr>
            <a:spLocks noChangeArrowheads="1"/>
          </p:cNvSpPr>
          <p:nvPr/>
        </p:nvSpPr>
        <p:spPr bwMode="auto">
          <a:xfrm>
            <a:off x="838200" y="1143000"/>
            <a:ext cx="7772400" cy="1143000"/>
          </a:xfrm>
          <a:prstGeom prst="rect">
            <a:avLst/>
          </a:prstGeom>
          <a:noFill/>
          <a:ln w="9525">
            <a:noFill/>
            <a:miter lim="800000"/>
            <a:headEnd/>
            <a:tailEnd/>
          </a:ln>
          <a:effectLst/>
        </p:spPr>
        <p:txBody>
          <a:bodyPr anchor="ctr"/>
          <a:lstStyle/>
          <a:p>
            <a:pPr algn="ctr"/>
            <a:r>
              <a:rPr lang="en-US" sz="4400">
                <a:solidFill>
                  <a:srgbClr val="FFFF00"/>
                </a:solidFill>
                <a:latin typeface="Times New Roman" pitchFamily="18" charset="0"/>
                <a:cs typeface="Times New Roman" pitchFamily="18" charset="0"/>
              </a:rPr>
              <a:t>Trauma Exsanguination Protocol at HUP</a:t>
            </a:r>
            <a:br>
              <a:rPr lang="en-US" sz="4400">
                <a:solidFill>
                  <a:srgbClr val="FFFF00"/>
                </a:solidFill>
                <a:latin typeface="Times New Roman" pitchFamily="18" charset="0"/>
                <a:cs typeface="Times New Roman" pitchFamily="18" charset="0"/>
              </a:rPr>
            </a:br>
            <a:endParaRPr lang="en-US" sz="4400">
              <a:solidFill>
                <a:srgbClr val="FFFF00"/>
              </a:solidFill>
              <a:latin typeface="Times New Roman" pitchFamily="18" charset="0"/>
              <a:cs typeface="Times New Roman" pitchFamily="18" charset="0"/>
            </a:endParaRPr>
          </a:p>
        </p:txBody>
      </p:sp>
      <p:sp>
        <p:nvSpPr>
          <p:cNvPr id="116741" name="Rectangle 5"/>
          <p:cNvSpPr>
            <a:spLocks noChangeArrowheads="1"/>
          </p:cNvSpPr>
          <p:nvPr/>
        </p:nvSpPr>
        <p:spPr bwMode="auto">
          <a:xfrm>
            <a:off x="1371600" y="2209800"/>
            <a:ext cx="6400800" cy="1752600"/>
          </a:xfrm>
          <a:prstGeom prst="rect">
            <a:avLst/>
          </a:prstGeom>
          <a:noFill/>
          <a:ln w="9525">
            <a:noFill/>
            <a:miter lim="800000"/>
            <a:headEnd/>
            <a:tailEnd/>
          </a:ln>
          <a:effectLst/>
        </p:spPr>
        <p:txBody>
          <a:bodyPr/>
          <a:lstStyle/>
          <a:p>
            <a:pPr marL="342900" indent="-342900">
              <a:spcBef>
                <a:spcPct val="20000"/>
              </a:spcBef>
              <a:buFontTx/>
              <a:buChar char="•"/>
            </a:pPr>
            <a:r>
              <a:rPr lang="en-US" sz="3200">
                <a:solidFill>
                  <a:schemeClr val="bg1"/>
                </a:solidFill>
                <a:latin typeface="Times New Roman" pitchFamily="18" charset="0"/>
                <a:cs typeface="Times New Roman" pitchFamily="18" charset="0"/>
              </a:rPr>
              <a:t> Initial Response</a:t>
            </a:r>
          </a:p>
          <a:p>
            <a:pPr marL="742950" lvl="1" indent="-285750">
              <a:spcBef>
                <a:spcPct val="20000"/>
              </a:spcBef>
              <a:buFontTx/>
              <a:buChar char="–"/>
            </a:pPr>
            <a:r>
              <a:rPr lang="en-US" sz="2800">
                <a:solidFill>
                  <a:schemeClr val="bg1"/>
                </a:solidFill>
                <a:latin typeface="Times New Roman" pitchFamily="18" charset="0"/>
                <a:cs typeface="Times New Roman" pitchFamily="18" charset="0"/>
              </a:rPr>
              <a:t> 10 Units Uncrossed PRBCs</a:t>
            </a:r>
          </a:p>
          <a:p>
            <a:pPr marL="742950" lvl="1" indent="-285750">
              <a:spcBef>
                <a:spcPct val="20000"/>
              </a:spcBef>
              <a:buFontTx/>
              <a:buChar char="–"/>
            </a:pPr>
            <a:r>
              <a:rPr lang="en-US" sz="2800">
                <a:solidFill>
                  <a:schemeClr val="bg1"/>
                </a:solidFill>
                <a:latin typeface="Times New Roman" pitchFamily="18" charset="0"/>
                <a:cs typeface="Times New Roman" pitchFamily="18" charset="0"/>
              </a:rPr>
              <a:t> 4 Units </a:t>
            </a:r>
            <a:r>
              <a:rPr lang="en-US" sz="2800" b="1">
                <a:solidFill>
                  <a:srgbClr val="FFFF00"/>
                </a:solidFill>
                <a:latin typeface="Times New Roman" pitchFamily="18" charset="0"/>
                <a:cs typeface="Times New Roman" pitchFamily="18" charset="0"/>
              </a:rPr>
              <a:t>Stored</a:t>
            </a:r>
            <a:r>
              <a:rPr lang="en-US" sz="2800">
                <a:solidFill>
                  <a:schemeClr val="bg1"/>
                </a:solidFill>
                <a:latin typeface="Times New Roman" pitchFamily="18" charset="0"/>
                <a:cs typeface="Times New Roman" pitchFamily="18" charset="0"/>
              </a:rPr>
              <a:t> Plasma</a:t>
            </a:r>
          </a:p>
          <a:p>
            <a:pPr marL="742950" lvl="1" indent="-285750">
              <a:spcBef>
                <a:spcPct val="20000"/>
              </a:spcBef>
              <a:buFontTx/>
              <a:buChar char="–"/>
            </a:pPr>
            <a:r>
              <a:rPr lang="en-US" sz="2800">
                <a:solidFill>
                  <a:schemeClr val="bg1"/>
                </a:solidFill>
                <a:latin typeface="Times New Roman" pitchFamily="18" charset="0"/>
                <a:cs typeface="Times New Roman" pitchFamily="18" charset="0"/>
              </a:rPr>
              <a:t> 6 Pack Platelets</a:t>
            </a:r>
          </a:p>
          <a:p>
            <a:pPr marL="742950" lvl="1" indent="-285750">
              <a:spcBef>
                <a:spcPct val="20000"/>
              </a:spcBef>
              <a:buFontTx/>
              <a:buChar char="–"/>
            </a:pPr>
            <a:r>
              <a:rPr lang="en-US" sz="2800">
                <a:solidFill>
                  <a:schemeClr val="bg1"/>
                </a:solidFill>
                <a:latin typeface="Times New Roman" pitchFamily="18" charset="0"/>
                <a:cs typeface="Times New Roman" pitchFamily="18" charset="0"/>
              </a:rPr>
              <a:t>Factor VII (surgeon discretion)</a:t>
            </a:r>
          </a:p>
        </p:txBody>
      </p:sp>
    </p:spTree>
  </p:cSld>
  <p:clrMapOvr>
    <a:masterClrMapping/>
  </p:clrMapOvr>
  <p:transition/>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0">
  <p:cSld>
    <p:spTree>
      <p:nvGrpSpPr>
        <p:cNvPr id="1" name=""/>
        <p:cNvGrpSpPr/>
        <p:nvPr/>
      </p:nvGrpSpPr>
      <p:grpSpPr>
        <a:xfrm>
          <a:off x="0" y="0"/>
          <a:ext cx="0" cy="0"/>
          <a:chOff x="0" y="0"/>
          <a:chExt cx="0" cy="0"/>
        </a:xfrm>
      </p:grpSpPr>
      <p:sp>
        <p:nvSpPr>
          <p:cNvPr id="122882" name="Rectangle 2"/>
          <p:cNvSpPr>
            <a:spLocks noGrp="1" noChangeArrowheads="1"/>
          </p:cNvSpPr>
          <p:nvPr>
            <p:ph type="title"/>
          </p:nvPr>
        </p:nvSpPr>
        <p:spPr/>
        <p:txBody>
          <a:bodyPr/>
          <a:lstStyle/>
          <a:p>
            <a:endParaRPr lang="en-US"/>
          </a:p>
        </p:txBody>
      </p:sp>
      <p:sp>
        <p:nvSpPr>
          <p:cNvPr id="122883" name="Rectangle 3"/>
          <p:cNvSpPr>
            <a:spLocks noGrp="1" noChangeArrowheads="1"/>
          </p:cNvSpPr>
          <p:nvPr>
            <p:ph type="body" idx="1"/>
          </p:nvPr>
        </p:nvSpPr>
        <p:spPr/>
        <p:txBody>
          <a:bodyPr/>
          <a:lstStyle/>
          <a:p>
            <a:endParaRPr lang="en-US"/>
          </a:p>
        </p:txBody>
      </p:sp>
      <p:sp>
        <p:nvSpPr>
          <p:cNvPr id="122884" name="Rectangle 4"/>
          <p:cNvSpPr>
            <a:spLocks noChangeArrowheads="1"/>
          </p:cNvSpPr>
          <p:nvPr/>
        </p:nvSpPr>
        <p:spPr bwMode="auto">
          <a:xfrm>
            <a:off x="685800" y="609600"/>
            <a:ext cx="7772400" cy="1143000"/>
          </a:xfrm>
          <a:prstGeom prst="rect">
            <a:avLst/>
          </a:prstGeom>
          <a:noFill/>
          <a:ln w="9525">
            <a:noFill/>
            <a:miter lim="800000"/>
            <a:headEnd/>
            <a:tailEnd/>
          </a:ln>
          <a:effectLst/>
        </p:spPr>
        <p:txBody>
          <a:bodyPr anchor="ctr"/>
          <a:lstStyle/>
          <a:p>
            <a:pPr algn="ctr"/>
            <a:r>
              <a:rPr lang="en-US" sz="4400">
                <a:solidFill>
                  <a:srgbClr val="FFFF00"/>
                </a:solidFill>
              </a:rPr>
              <a:t>Addressing Coagulopathy</a:t>
            </a:r>
          </a:p>
        </p:txBody>
      </p:sp>
      <p:sp>
        <p:nvSpPr>
          <p:cNvPr id="122885" name="Rectangle 5"/>
          <p:cNvSpPr>
            <a:spLocks noChangeArrowheads="1"/>
          </p:cNvSpPr>
          <p:nvPr/>
        </p:nvSpPr>
        <p:spPr bwMode="auto">
          <a:xfrm>
            <a:off x="685800" y="1981200"/>
            <a:ext cx="8077200" cy="4114800"/>
          </a:xfrm>
          <a:prstGeom prst="rect">
            <a:avLst/>
          </a:prstGeom>
          <a:noFill/>
          <a:ln w="9525">
            <a:noFill/>
            <a:miter lim="800000"/>
            <a:headEnd/>
            <a:tailEnd/>
          </a:ln>
          <a:effectLst/>
        </p:spPr>
        <p:txBody>
          <a:bodyPr/>
          <a:lstStyle/>
          <a:p>
            <a:pPr marL="342900" indent="-342900">
              <a:spcBef>
                <a:spcPct val="20000"/>
              </a:spcBef>
              <a:buFontTx/>
              <a:buChar char="•"/>
            </a:pPr>
            <a:r>
              <a:rPr lang="en-US" sz="3200">
                <a:solidFill>
                  <a:schemeClr val="bg1"/>
                </a:solidFill>
              </a:rPr>
              <a:t>1:1:1 resuscitation?</a:t>
            </a:r>
          </a:p>
          <a:p>
            <a:pPr marL="742950" lvl="1" indent="-285750">
              <a:spcBef>
                <a:spcPct val="20000"/>
              </a:spcBef>
              <a:buFontTx/>
              <a:buChar char="–"/>
            </a:pPr>
            <a:r>
              <a:rPr lang="en-US" sz="2800">
                <a:solidFill>
                  <a:schemeClr val="bg1"/>
                </a:solidFill>
              </a:rPr>
              <a:t>Military reports</a:t>
            </a:r>
          </a:p>
          <a:p>
            <a:pPr marL="742950" lvl="1" indent="-285750">
              <a:spcBef>
                <a:spcPct val="20000"/>
              </a:spcBef>
              <a:buFontTx/>
              <a:buChar char="–"/>
            </a:pPr>
            <a:r>
              <a:rPr lang="en-US" sz="2800">
                <a:solidFill>
                  <a:schemeClr val="bg1"/>
                </a:solidFill>
              </a:rPr>
              <a:t>Minimize cystalloid</a:t>
            </a:r>
          </a:p>
          <a:p>
            <a:pPr marL="742950" lvl="1" indent="-285750">
              <a:spcBef>
                <a:spcPct val="20000"/>
              </a:spcBef>
              <a:buFontTx/>
              <a:buChar char="–"/>
            </a:pPr>
            <a:r>
              <a:rPr lang="en-US" sz="2800">
                <a:solidFill>
                  <a:schemeClr val="bg1"/>
                </a:solidFill>
              </a:rPr>
              <a:t>Start platelet transfusion after 7-10 units of RBC</a:t>
            </a:r>
          </a:p>
          <a:p>
            <a:pPr marL="342900" indent="-342900">
              <a:spcBef>
                <a:spcPct val="20000"/>
              </a:spcBef>
              <a:buFontTx/>
              <a:buChar char="•"/>
            </a:pPr>
            <a:r>
              <a:rPr lang="en-US" sz="3200">
                <a:solidFill>
                  <a:schemeClr val="bg1"/>
                </a:solidFill>
              </a:rPr>
              <a:t>Factor VII?</a:t>
            </a:r>
          </a:p>
          <a:p>
            <a:pPr marL="742950" lvl="1" indent="-285750">
              <a:spcBef>
                <a:spcPct val="20000"/>
              </a:spcBef>
              <a:buFontTx/>
              <a:buChar char="–"/>
            </a:pPr>
            <a:endParaRPr lang="en-US" sz="2800">
              <a:solidFill>
                <a:schemeClr val="bg1"/>
              </a:solidFill>
            </a:endParaRPr>
          </a:p>
          <a:p>
            <a:pPr marL="742950" lvl="1" indent="-285750">
              <a:spcBef>
                <a:spcPct val="20000"/>
              </a:spcBef>
              <a:buFontTx/>
              <a:buChar char="–"/>
            </a:pPr>
            <a:endParaRPr lang="en-US" sz="2800">
              <a:solidFill>
                <a:schemeClr val="bg1"/>
              </a:solidFill>
            </a:endParaRPr>
          </a:p>
        </p:txBody>
      </p:sp>
    </p:spTree>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pic>
        <p:nvPicPr>
          <p:cNvPr id="15365" name="Picture 5" descr="011 trauma refresher"/>
          <p:cNvPicPr>
            <a:picLocks noChangeAspect="1" noChangeArrowheads="1"/>
          </p:cNvPicPr>
          <p:nvPr/>
        </p:nvPicPr>
        <p:blipFill>
          <a:blip r:embed="rId2" cstate="print"/>
          <a:srcRect r="1656"/>
          <a:stretch>
            <a:fillRect/>
          </a:stretch>
        </p:blipFill>
        <p:spPr bwMode="auto">
          <a:xfrm>
            <a:off x="0" y="0"/>
            <a:ext cx="9144000" cy="6197600"/>
          </a:xfrm>
          <a:prstGeom prst="rect">
            <a:avLst/>
          </a:prstGeom>
          <a:noFill/>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Treatment</a:t>
            </a:r>
            <a:endParaRPr lang="en-US" dirty="0"/>
          </a:p>
        </p:txBody>
      </p:sp>
      <p:sp>
        <p:nvSpPr>
          <p:cNvPr id="3" name="Content Placeholder 2"/>
          <p:cNvSpPr>
            <a:spLocks noGrp="1"/>
          </p:cNvSpPr>
          <p:nvPr>
            <p:ph idx="1"/>
          </p:nvPr>
        </p:nvSpPr>
        <p:spPr/>
        <p:txBody>
          <a:bodyPr/>
          <a:lstStyle/>
          <a:p>
            <a:r>
              <a:rPr lang="en-US" dirty="0" smtClean="0"/>
              <a:t>Hemorrhage control</a:t>
            </a:r>
          </a:p>
          <a:p>
            <a:pPr lvl="1"/>
            <a:r>
              <a:rPr lang="en-US" dirty="0" smtClean="0"/>
              <a:t>Pack, Press, Pringle, Plug</a:t>
            </a:r>
          </a:p>
          <a:p>
            <a:r>
              <a:rPr lang="en-US" dirty="0" smtClean="0"/>
              <a:t>Assess for intestinal injury – </a:t>
            </a:r>
            <a:r>
              <a:rPr lang="en-US" dirty="0" err="1" smtClean="0"/>
              <a:t>resect</a:t>
            </a:r>
            <a:r>
              <a:rPr lang="en-US" dirty="0" smtClean="0"/>
              <a:t>/close</a:t>
            </a:r>
          </a:p>
          <a:p>
            <a:r>
              <a:rPr lang="en-US" dirty="0" smtClean="0"/>
              <a:t>Assess for pancreatic injury – drain</a:t>
            </a:r>
          </a:p>
          <a:p>
            <a:r>
              <a:rPr lang="en-US" dirty="0" smtClean="0"/>
              <a:t>Assess for retroperitoneal injury – pack / plug</a:t>
            </a:r>
            <a:endParaRPr lang="en-US"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8436" name="Rectangle 4"/>
          <p:cNvSpPr>
            <a:spLocks noChangeArrowheads="1"/>
          </p:cNvSpPr>
          <p:nvPr/>
        </p:nvSpPr>
        <p:spPr bwMode="auto">
          <a:xfrm>
            <a:off x="685800" y="609600"/>
            <a:ext cx="7772400" cy="1143000"/>
          </a:xfrm>
          <a:prstGeom prst="rect">
            <a:avLst/>
          </a:prstGeom>
          <a:noFill/>
          <a:ln w="9525">
            <a:noFill/>
            <a:miter lim="800000"/>
            <a:headEnd/>
            <a:tailEnd/>
          </a:ln>
          <a:effectLst/>
        </p:spPr>
        <p:txBody>
          <a:bodyPr anchor="ctr"/>
          <a:lstStyle/>
          <a:p>
            <a:pPr algn="ctr"/>
            <a:r>
              <a:rPr lang="en-US" sz="4400">
                <a:solidFill>
                  <a:srgbClr val="FFFF00"/>
                </a:solidFill>
              </a:rPr>
              <a:t>Perform angiographic control</a:t>
            </a:r>
          </a:p>
        </p:txBody>
      </p:sp>
      <p:sp>
        <p:nvSpPr>
          <p:cNvPr id="18437" name="Rectangle 5"/>
          <p:cNvSpPr>
            <a:spLocks noChangeArrowheads="1"/>
          </p:cNvSpPr>
          <p:nvPr/>
        </p:nvSpPr>
        <p:spPr bwMode="auto">
          <a:xfrm>
            <a:off x="685800" y="1981200"/>
            <a:ext cx="7772400" cy="4114800"/>
          </a:xfrm>
          <a:prstGeom prst="rect">
            <a:avLst/>
          </a:prstGeom>
          <a:noFill/>
          <a:ln w="9525">
            <a:noFill/>
            <a:miter lim="800000"/>
            <a:headEnd/>
            <a:tailEnd/>
          </a:ln>
          <a:effectLst/>
        </p:spPr>
        <p:txBody>
          <a:bodyPr/>
          <a:lstStyle/>
          <a:p>
            <a:pPr marL="342900" indent="-342900">
              <a:spcBef>
                <a:spcPct val="20000"/>
              </a:spcBef>
              <a:buFontTx/>
              <a:buChar char="•"/>
            </a:pPr>
            <a:r>
              <a:rPr lang="en-US" sz="3200">
                <a:solidFill>
                  <a:schemeClr val="bg1"/>
                </a:solidFill>
              </a:rPr>
              <a:t>Liver</a:t>
            </a:r>
          </a:p>
          <a:p>
            <a:pPr marL="342900" indent="-342900">
              <a:spcBef>
                <a:spcPct val="20000"/>
              </a:spcBef>
              <a:buFontTx/>
              <a:buChar char="•"/>
            </a:pPr>
            <a:r>
              <a:rPr lang="en-US" sz="3200">
                <a:solidFill>
                  <a:schemeClr val="bg1"/>
                </a:solidFill>
              </a:rPr>
              <a:t>Pelvis</a:t>
            </a:r>
          </a:p>
          <a:p>
            <a:pPr marL="342900" indent="-342900">
              <a:spcBef>
                <a:spcPct val="20000"/>
              </a:spcBef>
              <a:buFontTx/>
              <a:buChar char="•"/>
            </a:pPr>
            <a:r>
              <a:rPr lang="en-US" sz="3200">
                <a:solidFill>
                  <a:schemeClr val="bg1"/>
                </a:solidFill>
              </a:rPr>
              <a:t>Retroperitoneum</a:t>
            </a:r>
          </a:p>
          <a:p>
            <a:pPr marL="342900" indent="-342900">
              <a:spcBef>
                <a:spcPct val="20000"/>
              </a:spcBef>
              <a:buFontTx/>
              <a:buChar char="•"/>
            </a:pPr>
            <a:r>
              <a:rPr lang="en-US" sz="3200">
                <a:solidFill>
                  <a:schemeClr val="bg1"/>
                </a:solidFill>
              </a:rPr>
              <a:t>Deep muscle beds (gluteal, back thigh; no mesentery)</a:t>
            </a:r>
          </a:p>
          <a:p>
            <a:pPr marL="342900" indent="-342900">
              <a:spcBef>
                <a:spcPct val="20000"/>
              </a:spcBef>
              <a:buFontTx/>
              <a:buChar char="•"/>
            </a:pPr>
            <a:r>
              <a:rPr lang="en-US" sz="3200">
                <a:solidFill>
                  <a:schemeClr val="bg1"/>
                </a:solidFill>
              </a:rPr>
              <a:t>Consider temporary balloon tamponade</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9460" name="Rectangle 4"/>
          <p:cNvSpPr>
            <a:spLocks noChangeArrowheads="1"/>
          </p:cNvSpPr>
          <p:nvPr/>
        </p:nvSpPr>
        <p:spPr bwMode="auto">
          <a:xfrm>
            <a:off x="685800" y="609600"/>
            <a:ext cx="7772400" cy="1143000"/>
          </a:xfrm>
          <a:prstGeom prst="rect">
            <a:avLst/>
          </a:prstGeom>
          <a:noFill/>
          <a:ln w="9525">
            <a:noFill/>
            <a:miter lim="800000"/>
            <a:headEnd/>
            <a:tailEnd/>
          </a:ln>
          <a:effectLst/>
        </p:spPr>
        <p:txBody>
          <a:bodyPr anchor="ctr"/>
          <a:lstStyle/>
          <a:p>
            <a:pPr algn="ctr"/>
            <a:r>
              <a:rPr lang="en-US" sz="4400">
                <a:solidFill>
                  <a:srgbClr val="FFFF00"/>
                </a:solidFill>
              </a:rPr>
              <a:t>GUT</a:t>
            </a:r>
          </a:p>
        </p:txBody>
      </p:sp>
      <p:sp>
        <p:nvSpPr>
          <p:cNvPr id="19461" name="Rectangle 5"/>
          <p:cNvSpPr>
            <a:spLocks noChangeArrowheads="1"/>
          </p:cNvSpPr>
          <p:nvPr/>
        </p:nvSpPr>
        <p:spPr bwMode="auto">
          <a:xfrm>
            <a:off x="3352800" y="1905000"/>
            <a:ext cx="2590800" cy="4114800"/>
          </a:xfrm>
          <a:prstGeom prst="rect">
            <a:avLst/>
          </a:prstGeom>
          <a:noFill/>
          <a:ln w="9525">
            <a:noFill/>
            <a:miter lim="800000"/>
            <a:headEnd/>
            <a:tailEnd/>
          </a:ln>
          <a:effectLst/>
        </p:spPr>
        <p:txBody>
          <a:bodyPr/>
          <a:lstStyle/>
          <a:p>
            <a:pPr marL="342900" indent="-342900">
              <a:lnSpc>
                <a:spcPct val="120000"/>
              </a:lnSpc>
              <a:spcBef>
                <a:spcPct val="20000"/>
              </a:spcBef>
              <a:buFontTx/>
              <a:buChar char="•"/>
            </a:pPr>
            <a:r>
              <a:rPr lang="en-US" sz="3200">
                <a:solidFill>
                  <a:schemeClr val="bg1"/>
                </a:solidFill>
              </a:rPr>
              <a:t>Suture </a:t>
            </a:r>
          </a:p>
          <a:p>
            <a:pPr marL="342900" indent="-342900">
              <a:lnSpc>
                <a:spcPct val="120000"/>
              </a:lnSpc>
              <a:spcBef>
                <a:spcPct val="20000"/>
              </a:spcBef>
              <a:buFontTx/>
              <a:buChar char="•"/>
            </a:pPr>
            <a:r>
              <a:rPr lang="en-US" sz="3200">
                <a:solidFill>
                  <a:schemeClr val="bg1"/>
                </a:solidFill>
              </a:rPr>
              <a:t>Staple</a:t>
            </a:r>
          </a:p>
          <a:p>
            <a:pPr marL="342900" indent="-342900">
              <a:lnSpc>
                <a:spcPct val="120000"/>
              </a:lnSpc>
              <a:spcBef>
                <a:spcPct val="20000"/>
              </a:spcBef>
              <a:buFontTx/>
              <a:buChar char="•"/>
            </a:pPr>
            <a:r>
              <a:rPr lang="en-US" sz="3200">
                <a:solidFill>
                  <a:schemeClr val="bg1"/>
                </a:solidFill>
              </a:rPr>
              <a:t>Tie off</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484" name="Rectangle 4"/>
          <p:cNvSpPr>
            <a:spLocks noChangeArrowheads="1"/>
          </p:cNvSpPr>
          <p:nvPr/>
        </p:nvSpPr>
        <p:spPr bwMode="auto">
          <a:xfrm>
            <a:off x="685800" y="609600"/>
            <a:ext cx="7772400" cy="1143000"/>
          </a:xfrm>
          <a:prstGeom prst="rect">
            <a:avLst/>
          </a:prstGeom>
          <a:noFill/>
          <a:ln w="9525">
            <a:noFill/>
            <a:miter lim="800000"/>
            <a:headEnd/>
            <a:tailEnd/>
          </a:ln>
          <a:effectLst/>
        </p:spPr>
        <p:txBody>
          <a:bodyPr anchor="ctr"/>
          <a:lstStyle/>
          <a:p>
            <a:pPr algn="ctr"/>
            <a:r>
              <a:rPr lang="en-US" sz="4400">
                <a:solidFill>
                  <a:srgbClr val="FFFF00"/>
                </a:solidFill>
              </a:rPr>
              <a:t>Damage Control</a:t>
            </a:r>
          </a:p>
        </p:txBody>
      </p:sp>
      <p:sp>
        <p:nvSpPr>
          <p:cNvPr id="20485" name="Rectangle 5"/>
          <p:cNvSpPr>
            <a:spLocks noChangeArrowheads="1"/>
          </p:cNvSpPr>
          <p:nvPr/>
        </p:nvSpPr>
        <p:spPr bwMode="auto">
          <a:xfrm>
            <a:off x="685800" y="1981200"/>
            <a:ext cx="7772400" cy="4114800"/>
          </a:xfrm>
          <a:prstGeom prst="rect">
            <a:avLst/>
          </a:prstGeom>
          <a:noFill/>
          <a:ln w="9525">
            <a:noFill/>
            <a:miter lim="800000"/>
            <a:headEnd/>
            <a:tailEnd/>
          </a:ln>
          <a:effectLst/>
        </p:spPr>
        <p:txBody>
          <a:bodyPr/>
          <a:lstStyle/>
          <a:p>
            <a:pPr marL="342900" indent="-342900">
              <a:lnSpc>
                <a:spcPct val="90000"/>
              </a:lnSpc>
              <a:spcBef>
                <a:spcPct val="20000"/>
              </a:spcBef>
              <a:buFontTx/>
              <a:buChar char="•"/>
            </a:pPr>
            <a:r>
              <a:rPr lang="en-US" sz="3200" dirty="0">
                <a:solidFill>
                  <a:schemeClr val="bg1"/>
                </a:solidFill>
              </a:rPr>
              <a:t>Initial operation: &lt; 2 hours</a:t>
            </a:r>
          </a:p>
          <a:p>
            <a:pPr marL="742950" lvl="1" indent="-285750">
              <a:lnSpc>
                <a:spcPct val="90000"/>
              </a:lnSpc>
              <a:spcBef>
                <a:spcPct val="20000"/>
              </a:spcBef>
              <a:buFontTx/>
              <a:buChar char="–"/>
            </a:pPr>
            <a:r>
              <a:rPr lang="en-US" sz="2800" dirty="0" smtClean="0">
                <a:solidFill>
                  <a:srgbClr val="FFFF00"/>
                </a:solidFill>
              </a:rPr>
              <a:t>Skin </a:t>
            </a:r>
            <a:r>
              <a:rPr lang="en-US" sz="2800" dirty="0">
                <a:solidFill>
                  <a:srgbClr val="FFFF00"/>
                </a:solidFill>
              </a:rPr>
              <a:t>closure vs. open abdomen</a:t>
            </a:r>
          </a:p>
          <a:p>
            <a:pPr marL="742950" lvl="1" indent="-285750">
              <a:lnSpc>
                <a:spcPct val="90000"/>
              </a:lnSpc>
              <a:spcBef>
                <a:spcPct val="20000"/>
              </a:spcBef>
              <a:buFontTx/>
              <a:buChar char="–"/>
            </a:pPr>
            <a:r>
              <a:rPr lang="en-US" sz="2800" dirty="0">
                <a:solidFill>
                  <a:srgbClr val="FFFF00"/>
                </a:solidFill>
              </a:rPr>
              <a:t>Definitive control of hemorrhage</a:t>
            </a:r>
          </a:p>
          <a:p>
            <a:pPr marL="742950" lvl="1" indent="-285750">
              <a:lnSpc>
                <a:spcPct val="90000"/>
              </a:lnSpc>
              <a:spcBef>
                <a:spcPct val="20000"/>
              </a:spcBef>
              <a:buFontTx/>
              <a:buChar char="–"/>
            </a:pPr>
            <a:r>
              <a:rPr lang="en-US" sz="2800" dirty="0">
                <a:solidFill>
                  <a:srgbClr val="FFFF00"/>
                </a:solidFill>
              </a:rPr>
              <a:t>Control contamination</a:t>
            </a:r>
          </a:p>
          <a:p>
            <a:pPr marL="342900" indent="-342900">
              <a:lnSpc>
                <a:spcPct val="90000"/>
              </a:lnSpc>
              <a:spcBef>
                <a:spcPct val="20000"/>
              </a:spcBef>
              <a:buFontTx/>
              <a:buChar char="•"/>
            </a:pPr>
            <a:r>
              <a:rPr lang="en-US" sz="3200" dirty="0">
                <a:solidFill>
                  <a:schemeClr val="bg1"/>
                </a:solidFill>
              </a:rPr>
              <a:t>Resuscitation in ICU: 24 – 36 hours</a:t>
            </a:r>
          </a:p>
          <a:p>
            <a:pPr marL="342900" indent="-342900">
              <a:lnSpc>
                <a:spcPct val="90000"/>
              </a:lnSpc>
              <a:spcBef>
                <a:spcPct val="20000"/>
              </a:spcBef>
              <a:buFontTx/>
              <a:buChar char="•"/>
            </a:pPr>
            <a:r>
              <a:rPr lang="en-US" sz="3200" dirty="0">
                <a:solidFill>
                  <a:schemeClr val="bg1"/>
                </a:solidFill>
              </a:rPr>
              <a:t>Completion of surgical management of all </a:t>
            </a:r>
            <a:r>
              <a:rPr lang="en-US" sz="3200" dirty="0" smtClean="0">
                <a:solidFill>
                  <a:schemeClr val="bg1"/>
                </a:solidFill>
              </a:rPr>
              <a:t>injuries</a:t>
            </a:r>
            <a:endParaRPr lang="en-US" sz="3200" dirty="0">
              <a:solidFill>
                <a:schemeClr val="bg1"/>
              </a:solidFill>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Objectives</a:t>
            </a:r>
            <a:endParaRPr lang="en-US" dirty="0"/>
          </a:p>
        </p:txBody>
      </p:sp>
      <p:sp>
        <p:nvSpPr>
          <p:cNvPr id="3" name="Content Placeholder 2"/>
          <p:cNvSpPr>
            <a:spLocks noGrp="1"/>
          </p:cNvSpPr>
          <p:nvPr>
            <p:ph idx="1"/>
          </p:nvPr>
        </p:nvSpPr>
        <p:spPr/>
        <p:txBody>
          <a:bodyPr/>
          <a:lstStyle/>
          <a:p>
            <a:r>
              <a:rPr lang="en-US" dirty="0" smtClean="0"/>
              <a:t>Definition of Damage Control </a:t>
            </a:r>
          </a:p>
          <a:p>
            <a:r>
              <a:rPr lang="en-US" dirty="0" smtClean="0"/>
              <a:t>Indications for and technique of abdominal damage control</a:t>
            </a:r>
          </a:p>
          <a:p>
            <a:r>
              <a:rPr lang="en-US" dirty="0" smtClean="0"/>
              <a:t>Complications associated with abdominal damage control and their management</a:t>
            </a:r>
          </a:p>
          <a:p>
            <a:r>
              <a:rPr lang="en-US" dirty="0" smtClean="0"/>
              <a:t>Outcomes with use of Damage Control for abdominal trauma</a:t>
            </a:r>
            <a:endParaRPr lang="en-US"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1508" name="Rectangle 4"/>
          <p:cNvSpPr>
            <a:spLocks noChangeArrowheads="1"/>
          </p:cNvSpPr>
          <p:nvPr/>
        </p:nvSpPr>
        <p:spPr bwMode="auto">
          <a:xfrm>
            <a:off x="685800" y="609600"/>
            <a:ext cx="7772400" cy="1143000"/>
          </a:xfrm>
          <a:prstGeom prst="rect">
            <a:avLst/>
          </a:prstGeom>
          <a:noFill/>
          <a:ln w="9525">
            <a:noFill/>
            <a:miter lim="800000"/>
            <a:headEnd/>
            <a:tailEnd/>
          </a:ln>
          <a:effectLst/>
        </p:spPr>
        <p:txBody>
          <a:bodyPr anchor="ctr"/>
          <a:lstStyle/>
          <a:p>
            <a:pPr algn="ctr"/>
            <a:r>
              <a:rPr lang="en-US" sz="4400">
                <a:solidFill>
                  <a:srgbClr val="FFFF00"/>
                </a:solidFill>
              </a:rPr>
              <a:t>Damage Control Part I</a:t>
            </a:r>
          </a:p>
        </p:txBody>
      </p:sp>
      <p:sp>
        <p:nvSpPr>
          <p:cNvPr id="21509" name="Rectangle 5"/>
          <p:cNvSpPr>
            <a:spLocks noChangeArrowheads="1"/>
          </p:cNvSpPr>
          <p:nvPr/>
        </p:nvSpPr>
        <p:spPr bwMode="auto">
          <a:xfrm>
            <a:off x="685800" y="1981200"/>
            <a:ext cx="7772400" cy="1981200"/>
          </a:xfrm>
          <a:prstGeom prst="rect">
            <a:avLst/>
          </a:prstGeom>
          <a:noFill/>
          <a:ln w="9525">
            <a:noFill/>
            <a:miter lim="800000"/>
            <a:headEnd/>
            <a:tailEnd/>
          </a:ln>
          <a:effectLst/>
        </p:spPr>
        <p:txBody>
          <a:bodyPr/>
          <a:lstStyle/>
          <a:p>
            <a:pPr marL="342900" indent="-342900">
              <a:spcBef>
                <a:spcPct val="20000"/>
              </a:spcBef>
              <a:buFontTx/>
              <a:buChar char="•"/>
            </a:pPr>
            <a:r>
              <a:rPr lang="en-US" sz="3200" dirty="0">
                <a:solidFill>
                  <a:schemeClr val="bg1"/>
                </a:solidFill>
              </a:rPr>
              <a:t>Closure</a:t>
            </a:r>
          </a:p>
          <a:p>
            <a:pPr marL="742950" lvl="1" indent="-285750">
              <a:spcBef>
                <a:spcPct val="20000"/>
              </a:spcBef>
              <a:buFontTx/>
              <a:buChar char="–"/>
            </a:pPr>
            <a:r>
              <a:rPr lang="en-US" sz="2800" dirty="0">
                <a:solidFill>
                  <a:schemeClr val="bg1"/>
                </a:solidFill>
              </a:rPr>
              <a:t>Skin only: suture</a:t>
            </a:r>
          </a:p>
          <a:p>
            <a:pPr marL="742950" lvl="1" indent="-285750">
              <a:spcBef>
                <a:spcPct val="20000"/>
              </a:spcBef>
              <a:buFontTx/>
              <a:buChar char="–"/>
            </a:pPr>
            <a:r>
              <a:rPr lang="en-US" sz="2800" dirty="0">
                <a:solidFill>
                  <a:schemeClr val="bg1"/>
                </a:solidFill>
              </a:rPr>
              <a:t>Open abdomen</a:t>
            </a:r>
            <a:r>
              <a:rPr lang="en-US" sz="2800" dirty="0" smtClean="0">
                <a:solidFill>
                  <a:schemeClr val="bg1"/>
                </a:solidFill>
              </a:rPr>
              <a:t>: temporary </a:t>
            </a:r>
            <a:r>
              <a:rPr lang="en-US" sz="2800" dirty="0" err="1" smtClean="0">
                <a:solidFill>
                  <a:schemeClr val="bg1"/>
                </a:solidFill>
              </a:rPr>
              <a:t>abd</a:t>
            </a:r>
            <a:r>
              <a:rPr lang="en-US" sz="2800" dirty="0" smtClean="0">
                <a:solidFill>
                  <a:schemeClr val="bg1"/>
                </a:solidFill>
              </a:rPr>
              <a:t> closure</a:t>
            </a:r>
          </a:p>
          <a:p>
            <a:pPr marL="1200150" lvl="2" indent="-285750">
              <a:spcBef>
                <a:spcPct val="20000"/>
              </a:spcBef>
              <a:buFontTx/>
              <a:buChar char="–"/>
            </a:pPr>
            <a:r>
              <a:rPr lang="en-US" sz="2800" dirty="0" smtClean="0">
                <a:solidFill>
                  <a:schemeClr val="bg1"/>
                </a:solidFill>
              </a:rPr>
              <a:t> </a:t>
            </a:r>
            <a:r>
              <a:rPr lang="en-US" sz="2800" dirty="0">
                <a:solidFill>
                  <a:schemeClr val="bg1"/>
                </a:solidFill>
              </a:rPr>
              <a:t>“</a:t>
            </a:r>
            <a:r>
              <a:rPr lang="en-US" sz="2800" dirty="0" err="1">
                <a:solidFill>
                  <a:schemeClr val="bg1"/>
                </a:solidFill>
              </a:rPr>
              <a:t>vac</a:t>
            </a:r>
            <a:r>
              <a:rPr lang="en-US" sz="2800" dirty="0">
                <a:solidFill>
                  <a:schemeClr val="bg1"/>
                </a:solidFill>
              </a:rPr>
              <a:t>-</a:t>
            </a:r>
            <a:r>
              <a:rPr lang="en-US" sz="2800" dirty="0" smtClean="0">
                <a:solidFill>
                  <a:schemeClr val="bg1"/>
                </a:solidFill>
              </a:rPr>
              <a:t>pack” most common</a:t>
            </a:r>
          </a:p>
          <a:p>
            <a:pPr marL="742950" lvl="1" indent="-285750">
              <a:spcBef>
                <a:spcPct val="20000"/>
              </a:spcBef>
              <a:buFontTx/>
              <a:buChar char="–"/>
            </a:pPr>
            <a:endParaRPr lang="en-US" sz="2800" dirty="0">
              <a:solidFill>
                <a:schemeClr val="bg1"/>
              </a:solidFill>
            </a:endParaRPr>
          </a:p>
        </p:txBody>
      </p:sp>
      <p:sp>
        <p:nvSpPr>
          <p:cNvPr id="21510" name="Text Box 6"/>
          <p:cNvSpPr txBox="1">
            <a:spLocks noChangeArrowheads="1"/>
          </p:cNvSpPr>
          <p:nvPr/>
        </p:nvSpPr>
        <p:spPr bwMode="auto">
          <a:xfrm>
            <a:off x="1371600" y="4343400"/>
            <a:ext cx="4953000" cy="523220"/>
          </a:xfrm>
          <a:prstGeom prst="rect">
            <a:avLst/>
          </a:prstGeom>
          <a:noFill/>
          <a:ln w="9525">
            <a:noFill/>
            <a:miter lim="800000"/>
            <a:headEnd/>
            <a:tailEnd/>
          </a:ln>
          <a:effectLst/>
        </p:spPr>
        <p:txBody>
          <a:bodyPr>
            <a:spAutoFit/>
          </a:bodyPr>
          <a:lstStyle/>
          <a:p>
            <a:pPr eaLnBrk="0" hangingPunct="0">
              <a:spcBef>
                <a:spcPct val="50000"/>
              </a:spcBef>
            </a:pPr>
            <a:r>
              <a:rPr lang="en-US" sz="2800" dirty="0">
                <a:solidFill>
                  <a:srgbClr val="FFFF00"/>
                </a:solidFill>
              </a:rPr>
              <a:t>Leave the fascia alone</a:t>
            </a:r>
            <a:r>
              <a:rPr lang="en-US" sz="2800" dirty="0" smtClean="0">
                <a:solidFill>
                  <a:srgbClr val="FFFF00"/>
                </a:solidFill>
              </a:rPr>
              <a:t>…</a:t>
            </a:r>
            <a:endParaRPr lang="en-US" sz="2800" dirty="0">
              <a:solidFill>
                <a:srgbClr val="FFFF00"/>
              </a:solidFill>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1757" name="Rectangle 13"/>
          <p:cNvSpPr>
            <a:spLocks noChangeArrowheads="1"/>
          </p:cNvSpPr>
          <p:nvPr/>
        </p:nvSpPr>
        <p:spPr bwMode="auto">
          <a:xfrm>
            <a:off x="685800" y="609600"/>
            <a:ext cx="7772400" cy="1143000"/>
          </a:xfrm>
          <a:prstGeom prst="rect">
            <a:avLst/>
          </a:prstGeom>
          <a:noFill/>
          <a:ln w="9525">
            <a:noFill/>
            <a:miter lim="800000"/>
            <a:headEnd/>
            <a:tailEnd/>
          </a:ln>
          <a:effectLst/>
        </p:spPr>
        <p:txBody>
          <a:bodyPr lIns="92075" tIns="46038" rIns="92075" bIns="46038" anchor="ctr"/>
          <a:lstStyle/>
          <a:p>
            <a:pPr algn="ctr"/>
            <a:r>
              <a:rPr lang="en-US" sz="4400">
                <a:solidFill>
                  <a:srgbClr val="FFFF00"/>
                </a:solidFill>
              </a:rPr>
              <a:t>TAC</a:t>
            </a:r>
          </a:p>
        </p:txBody>
      </p:sp>
      <p:sp>
        <p:nvSpPr>
          <p:cNvPr id="31758" name="Rectangle 14"/>
          <p:cNvSpPr>
            <a:spLocks noChangeArrowheads="1"/>
          </p:cNvSpPr>
          <p:nvPr/>
        </p:nvSpPr>
        <p:spPr bwMode="auto">
          <a:xfrm>
            <a:off x="685800" y="1828800"/>
            <a:ext cx="3962400" cy="4114800"/>
          </a:xfrm>
          <a:prstGeom prst="rect">
            <a:avLst/>
          </a:prstGeom>
          <a:noFill/>
          <a:ln w="9525">
            <a:noFill/>
            <a:miter lim="800000"/>
            <a:headEnd/>
            <a:tailEnd/>
          </a:ln>
          <a:effectLst/>
        </p:spPr>
        <p:txBody>
          <a:bodyPr lIns="92075" tIns="46038" rIns="92075" bIns="46038"/>
          <a:lstStyle/>
          <a:p>
            <a:pPr marL="342900" indent="-342900">
              <a:spcBef>
                <a:spcPct val="20000"/>
              </a:spcBef>
              <a:buFontTx/>
              <a:buChar char="•"/>
            </a:pPr>
            <a:r>
              <a:rPr lang="en-US" sz="2400" b="1">
                <a:solidFill>
                  <a:schemeClr val="bg1"/>
                </a:solidFill>
              </a:rPr>
              <a:t>Towel clip closure</a:t>
            </a:r>
          </a:p>
          <a:p>
            <a:pPr marL="342900" indent="-342900">
              <a:spcBef>
                <a:spcPct val="20000"/>
              </a:spcBef>
              <a:buFontTx/>
              <a:buChar char="•"/>
            </a:pPr>
            <a:r>
              <a:rPr lang="en-US" sz="2400" b="1">
                <a:solidFill>
                  <a:schemeClr val="bg1"/>
                </a:solidFill>
              </a:rPr>
              <a:t>Most rapid</a:t>
            </a:r>
          </a:p>
          <a:p>
            <a:pPr marL="342900" indent="-342900">
              <a:spcBef>
                <a:spcPct val="20000"/>
              </a:spcBef>
              <a:buFontTx/>
              <a:buChar char="•"/>
            </a:pPr>
            <a:r>
              <a:rPr lang="en-US" sz="2400" b="1">
                <a:solidFill>
                  <a:schemeClr val="bg1"/>
                </a:solidFill>
              </a:rPr>
              <a:t>Low cost</a:t>
            </a:r>
          </a:p>
          <a:p>
            <a:pPr marL="342900" indent="-342900">
              <a:spcBef>
                <a:spcPct val="20000"/>
              </a:spcBef>
              <a:buFontTx/>
              <a:buChar char="•"/>
            </a:pPr>
            <a:r>
              <a:rPr lang="en-US" sz="2400" b="1">
                <a:solidFill>
                  <a:schemeClr val="bg1"/>
                </a:solidFill>
              </a:rPr>
              <a:t>Maintains Abdominal domain</a:t>
            </a:r>
          </a:p>
          <a:p>
            <a:pPr marL="342900" indent="-342900">
              <a:spcBef>
                <a:spcPct val="20000"/>
              </a:spcBef>
              <a:buFontTx/>
              <a:buChar char="•"/>
            </a:pPr>
            <a:r>
              <a:rPr lang="en-US" sz="2400" b="1">
                <a:solidFill>
                  <a:schemeClr val="bg1"/>
                </a:solidFill>
                <a:sym typeface="Symbol" pitchFamily="18" charset="2"/>
              </a:rPr>
              <a:t></a:t>
            </a:r>
            <a:r>
              <a:rPr lang="en-US" sz="2400" b="1">
                <a:solidFill>
                  <a:schemeClr val="bg1"/>
                </a:solidFill>
              </a:rPr>
              <a:t> heat/fluid loss</a:t>
            </a:r>
          </a:p>
          <a:p>
            <a:pPr marL="342900" indent="-342900">
              <a:spcBef>
                <a:spcPct val="20000"/>
              </a:spcBef>
              <a:buFontTx/>
              <a:buChar char="•"/>
            </a:pPr>
            <a:r>
              <a:rPr lang="en-US" sz="2400" b="1">
                <a:solidFill>
                  <a:schemeClr val="bg1"/>
                </a:solidFill>
              </a:rPr>
              <a:t>Ioban over clips</a:t>
            </a:r>
          </a:p>
        </p:txBody>
      </p:sp>
      <p:pic>
        <p:nvPicPr>
          <p:cNvPr id="31759" name="Picture 15"/>
          <p:cNvPicPr>
            <a:picLocks noChangeAspect="1" noChangeArrowheads="1"/>
          </p:cNvPicPr>
          <p:nvPr/>
        </p:nvPicPr>
        <p:blipFill>
          <a:blip r:embed="rId2" cstate="print"/>
          <a:srcRect/>
          <a:stretch>
            <a:fillRect/>
          </a:stretch>
        </p:blipFill>
        <p:spPr bwMode="auto">
          <a:xfrm>
            <a:off x="4648200" y="1752600"/>
            <a:ext cx="3810000" cy="3908425"/>
          </a:xfrm>
          <a:prstGeom prst="rect">
            <a:avLst/>
          </a:prstGeom>
          <a:noFill/>
          <a:ln w="12700">
            <a:noFill/>
            <a:miter lim="800000"/>
            <a:headEnd type="none" w="sm" len="sm"/>
            <a:tailEnd type="none" w="sm" len="sm"/>
          </a:ln>
          <a:effectLst/>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4820" name="Rectangle 4"/>
          <p:cNvSpPr>
            <a:spLocks noChangeArrowheads="1"/>
          </p:cNvSpPr>
          <p:nvPr/>
        </p:nvSpPr>
        <p:spPr bwMode="auto">
          <a:xfrm>
            <a:off x="685800" y="609600"/>
            <a:ext cx="7772400" cy="1143000"/>
          </a:xfrm>
          <a:prstGeom prst="rect">
            <a:avLst/>
          </a:prstGeom>
          <a:noFill/>
          <a:ln w="9525">
            <a:noFill/>
            <a:miter lim="800000"/>
            <a:headEnd/>
            <a:tailEnd/>
          </a:ln>
          <a:effectLst/>
        </p:spPr>
        <p:txBody>
          <a:bodyPr lIns="92075" tIns="46038" rIns="92075" bIns="46038" anchor="ctr"/>
          <a:lstStyle/>
          <a:p>
            <a:pPr algn="ctr"/>
            <a:r>
              <a:rPr lang="en-US" sz="4400">
                <a:solidFill>
                  <a:srgbClr val="FFFF00"/>
                </a:solidFill>
              </a:rPr>
              <a:t>TAC</a:t>
            </a:r>
          </a:p>
        </p:txBody>
      </p:sp>
      <p:sp>
        <p:nvSpPr>
          <p:cNvPr id="34821" name="Rectangle 5"/>
          <p:cNvSpPr>
            <a:spLocks noChangeArrowheads="1"/>
          </p:cNvSpPr>
          <p:nvPr/>
        </p:nvSpPr>
        <p:spPr bwMode="auto">
          <a:xfrm>
            <a:off x="685800" y="1752600"/>
            <a:ext cx="3810000" cy="4114800"/>
          </a:xfrm>
          <a:prstGeom prst="rect">
            <a:avLst/>
          </a:prstGeom>
          <a:noFill/>
          <a:ln w="9525">
            <a:noFill/>
            <a:miter lim="800000"/>
            <a:headEnd/>
            <a:tailEnd/>
          </a:ln>
          <a:effectLst/>
        </p:spPr>
        <p:txBody>
          <a:bodyPr lIns="92075" tIns="46038" rIns="92075" bIns="46038"/>
          <a:lstStyle/>
          <a:p>
            <a:pPr marL="342900" indent="-342900">
              <a:spcBef>
                <a:spcPct val="20000"/>
              </a:spcBef>
              <a:buFontTx/>
              <a:buChar char="•"/>
            </a:pPr>
            <a:r>
              <a:rPr lang="en-US" sz="2400" b="1">
                <a:solidFill>
                  <a:schemeClr val="bg1"/>
                </a:solidFill>
              </a:rPr>
              <a:t>Bogot</a:t>
            </a:r>
            <a:r>
              <a:rPr lang="en-US" sz="2400" b="1">
                <a:solidFill>
                  <a:schemeClr val="bg1"/>
                </a:solidFill>
                <a:cs typeface="Times New Roman" pitchFamily="18" charset="0"/>
              </a:rPr>
              <a:t>á Bag</a:t>
            </a:r>
          </a:p>
          <a:p>
            <a:pPr marL="342900" indent="-342900">
              <a:spcBef>
                <a:spcPct val="20000"/>
              </a:spcBef>
              <a:buFontTx/>
              <a:buChar char="•"/>
            </a:pPr>
            <a:r>
              <a:rPr lang="en-US" sz="2400" b="1">
                <a:solidFill>
                  <a:schemeClr val="bg1"/>
                </a:solidFill>
                <a:cs typeface="Times New Roman" pitchFamily="18" charset="0"/>
              </a:rPr>
              <a:t>Secure to skin</a:t>
            </a:r>
          </a:p>
          <a:p>
            <a:pPr marL="342900" indent="-342900">
              <a:spcBef>
                <a:spcPct val="20000"/>
              </a:spcBef>
              <a:buFontTx/>
              <a:buChar char="•"/>
            </a:pPr>
            <a:r>
              <a:rPr lang="en-US" sz="2400" b="1">
                <a:solidFill>
                  <a:schemeClr val="bg1"/>
                </a:solidFill>
                <a:cs typeface="Times New Roman" pitchFamily="18" charset="0"/>
              </a:rPr>
              <a:t>Inexpensive</a:t>
            </a:r>
          </a:p>
          <a:p>
            <a:pPr marL="342900" indent="-342900">
              <a:spcBef>
                <a:spcPct val="20000"/>
              </a:spcBef>
              <a:buFontTx/>
              <a:buChar char="•"/>
            </a:pPr>
            <a:r>
              <a:rPr lang="en-US" sz="2400" b="1">
                <a:solidFill>
                  <a:schemeClr val="bg1"/>
                </a:solidFill>
                <a:cs typeface="Times New Roman" pitchFamily="18" charset="0"/>
              </a:rPr>
              <a:t>Biologically inert</a:t>
            </a:r>
          </a:p>
          <a:p>
            <a:pPr marL="342900" indent="-342900">
              <a:spcBef>
                <a:spcPct val="20000"/>
              </a:spcBef>
              <a:buFontTx/>
              <a:buChar char="•"/>
            </a:pPr>
            <a:r>
              <a:rPr lang="en-US" sz="2400" b="1">
                <a:solidFill>
                  <a:schemeClr val="bg1"/>
                </a:solidFill>
                <a:cs typeface="Times New Roman" pitchFamily="18" charset="0"/>
              </a:rPr>
              <a:t>Large capacitance</a:t>
            </a:r>
          </a:p>
          <a:p>
            <a:pPr marL="342900" indent="-342900">
              <a:spcBef>
                <a:spcPct val="20000"/>
              </a:spcBef>
              <a:buFontTx/>
              <a:buChar char="•"/>
            </a:pPr>
            <a:r>
              <a:rPr lang="en-US" sz="2400" b="1">
                <a:solidFill>
                  <a:schemeClr val="bg1"/>
                </a:solidFill>
                <a:cs typeface="Times New Roman" pitchFamily="18" charset="0"/>
              </a:rPr>
              <a:t>Able to visualize bowel </a:t>
            </a:r>
          </a:p>
          <a:p>
            <a:pPr marL="342900" indent="-342900">
              <a:spcBef>
                <a:spcPct val="20000"/>
              </a:spcBef>
              <a:buFontTx/>
              <a:buChar char="•"/>
            </a:pPr>
            <a:r>
              <a:rPr lang="en-US" sz="2400" b="1">
                <a:solidFill>
                  <a:schemeClr val="bg1"/>
                </a:solidFill>
                <a:cs typeface="Times New Roman" pitchFamily="18" charset="0"/>
                <a:sym typeface="Symbol" pitchFamily="18" charset="2"/>
              </a:rPr>
              <a:t>Easy to remove</a:t>
            </a:r>
            <a:endParaRPr lang="en-US" sz="2400" b="1">
              <a:solidFill>
                <a:schemeClr val="bg1"/>
              </a:solidFill>
              <a:cs typeface="Times New Roman" pitchFamily="18" charset="0"/>
            </a:endParaRPr>
          </a:p>
          <a:p>
            <a:pPr marL="342900" indent="-342900">
              <a:spcBef>
                <a:spcPct val="20000"/>
              </a:spcBef>
              <a:buFontTx/>
              <a:buChar char="•"/>
            </a:pPr>
            <a:r>
              <a:rPr lang="en-US" sz="2400" b="1">
                <a:solidFill>
                  <a:schemeClr val="bg1"/>
                </a:solidFill>
                <a:cs typeface="Times New Roman" pitchFamily="18" charset="0"/>
                <a:sym typeface="Symbol" pitchFamily="18" charset="2"/>
              </a:rPr>
              <a:t>Partial control of fluid loss</a:t>
            </a:r>
          </a:p>
          <a:p>
            <a:pPr marL="342900" indent="-342900">
              <a:spcBef>
                <a:spcPct val="20000"/>
              </a:spcBef>
              <a:buFontTx/>
              <a:buChar char="•"/>
            </a:pPr>
            <a:endParaRPr lang="en-US" sz="2400" b="1">
              <a:solidFill>
                <a:schemeClr val="bg1"/>
              </a:solidFill>
            </a:endParaRPr>
          </a:p>
        </p:txBody>
      </p:sp>
      <p:pic>
        <p:nvPicPr>
          <p:cNvPr id="34822" name="Picture 6"/>
          <p:cNvPicPr>
            <a:picLocks noChangeAspect="1" noChangeArrowheads="1"/>
          </p:cNvPicPr>
          <p:nvPr/>
        </p:nvPicPr>
        <p:blipFill>
          <a:blip r:embed="rId2" cstate="print"/>
          <a:srcRect/>
          <a:stretch>
            <a:fillRect/>
          </a:stretch>
        </p:blipFill>
        <p:spPr bwMode="auto">
          <a:xfrm>
            <a:off x="4648200" y="2028825"/>
            <a:ext cx="4267200" cy="3630613"/>
          </a:xfrm>
          <a:prstGeom prst="rect">
            <a:avLst/>
          </a:prstGeom>
          <a:noFill/>
          <a:ln w="12700">
            <a:noFill/>
            <a:miter lim="800000"/>
            <a:headEnd type="none" w="sm" len="sm"/>
            <a:tailEnd type="none" w="sm" len="sm"/>
          </a:ln>
          <a:effectLst/>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5844" name="Picture 4"/>
          <p:cNvPicPr>
            <a:picLocks noChangeAspect="1" noChangeArrowheads="1"/>
          </p:cNvPicPr>
          <p:nvPr/>
        </p:nvPicPr>
        <p:blipFill>
          <a:blip r:embed="rId2" cstate="print"/>
          <a:srcRect/>
          <a:stretch>
            <a:fillRect/>
          </a:stretch>
        </p:blipFill>
        <p:spPr bwMode="auto">
          <a:xfrm>
            <a:off x="1219200" y="228600"/>
            <a:ext cx="6180138" cy="1600200"/>
          </a:xfrm>
          <a:prstGeom prst="rect">
            <a:avLst/>
          </a:prstGeom>
          <a:noFill/>
          <a:ln w="12700">
            <a:noFill/>
            <a:miter lim="800000"/>
            <a:headEnd type="none" w="sm" len="sm"/>
            <a:tailEnd type="none" w="sm" len="sm"/>
          </a:ln>
          <a:effectLst/>
        </p:spPr>
      </p:pic>
      <p:sp>
        <p:nvSpPr>
          <p:cNvPr id="35845" name="Text Box 5"/>
          <p:cNvSpPr txBox="1">
            <a:spLocks noChangeArrowheads="1"/>
          </p:cNvSpPr>
          <p:nvPr/>
        </p:nvSpPr>
        <p:spPr bwMode="auto">
          <a:xfrm>
            <a:off x="5715000" y="914400"/>
            <a:ext cx="1981200" cy="457200"/>
          </a:xfrm>
          <a:prstGeom prst="rect">
            <a:avLst/>
          </a:prstGeom>
          <a:noFill/>
          <a:ln w="12700">
            <a:noFill/>
            <a:miter lim="800000"/>
            <a:headEnd type="none" w="sm" len="sm"/>
            <a:tailEnd type="none" w="sm" len="sm"/>
          </a:ln>
          <a:effectLst/>
        </p:spPr>
        <p:txBody>
          <a:bodyPr>
            <a:spAutoFit/>
          </a:bodyPr>
          <a:lstStyle/>
          <a:p>
            <a:pPr eaLnBrk="0" hangingPunct="0">
              <a:spcBef>
                <a:spcPct val="50000"/>
              </a:spcBef>
            </a:pPr>
            <a:r>
              <a:rPr lang="en-US" sz="2400" i="1">
                <a:latin typeface="Times New Roman" pitchFamily="18" charset="0"/>
              </a:rPr>
              <a:t>(JACS </a:t>
            </a:r>
            <a:r>
              <a:rPr lang="en-US" sz="2400">
                <a:latin typeface="Times New Roman" pitchFamily="18" charset="0"/>
              </a:rPr>
              <a:t>2006)</a:t>
            </a:r>
          </a:p>
        </p:txBody>
      </p:sp>
      <p:pic>
        <p:nvPicPr>
          <p:cNvPr id="35848" name="Picture 8"/>
          <p:cNvPicPr>
            <a:picLocks noChangeAspect="1" noChangeArrowheads="1"/>
          </p:cNvPicPr>
          <p:nvPr/>
        </p:nvPicPr>
        <p:blipFill>
          <a:blip r:embed="rId3" cstate="print"/>
          <a:srcRect/>
          <a:stretch>
            <a:fillRect/>
          </a:stretch>
        </p:blipFill>
        <p:spPr bwMode="auto">
          <a:xfrm>
            <a:off x="1219200" y="2057400"/>
            <a:ext cx="5791200" cy="4044950"/>
          </a:xfrm>
          <a:prstGeom prst="rect">
            <a:avLst/>
          </a:prstGeom>
          <a:noFill/>
          <a:ln w="12700">
            <a:noFill/>
            <a:miter lim="800000"/>
            <a:headEnd type="none" w="sm" len="sm"/>
            <a:tailEnd type="none" w="sm" len="sm"/>
          </a:ln>
          <a:effectLst/>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6868" name="Picture 4" descr="OPenAbd2"/>
          <p:cNvPicPr>
            <a:picLocks noChangeAspect="1" noChangeArrowheads="1"/>
          </p:cNvPicPr>
          <p:nvPr/>
        </p:nvPicPr>
        <p:blipFill>
          <a:blip r:embed="rId2" cstate="print"/>
          <a:srcRect/>
          <a:stretch>
            <a:fillRect/>
          </a:stretch>
        </p:blipFill>
        <p:spPr bwMode="auto">
          <a:xfrm>
            <a:off x="0" y="0"/>
            <a:ext cx="9163050" cy="6858000"/>
          </a:xfrm>
          <a:prstGeom prst="rect">
            <a:avLst/>
          </a:prstGeom>
          <a:noFill/>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7892" name="Picture 4" descr="Ioban"/>
          <p:cNvPicPr>
            <a:picLocks noChangeAspect="1" noChangeArrowheads="1"/>
          </p:cNvPicPr>
          <p:nvPr/>
        </p:nvPicPr>
        <p:blipFill>
          <a:blip r:embed="rId2" cstate="print"/>
          <a:srcRect/>
          <a:stretch>
            <a:fillRect/>
          </a:stretch>
        </p:blipFill>
        <p:spPr bwMode="auto">
          <a:xfrm>
            <a:off x="0" y="39688"/>
            <a:ext cx="9144000" cy="6818312"/>
          </a:xfrm>
          <a:prstGeom prst="rect">
            <a:avLst/>
          </a:prstGeom>
          <a:noFill/>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8916" name="Picture 4" descr="Ioban3"/>
          <p:cNvPicPr>
            <a:picLocks noChangeAspect="1" noChangeArrowheads="1"/>
          </p:cNvPicPr>
          <p:nvPr/>
        </p:nvPicPr>
        <p:blipFill>
          <a:blip r:embed="rId2" cstate="print"/>
          <a:srcRect/>
          <a:stretch>
            <a:fillRect/>
          </a:stretch>
        </p:blipFill>
        <p:spPr bwMode="auto">
          <a:xfrm>
            <a:off x="0" y="39688"/>
            <a:ext cx="9144000" cy="6818312"/>
          </a:xfrm>
          <a:prstGeom prst="rect">
            <a:avLst/>
          </a:prstGeom>
          <a:noFill/>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9940" name="Picture 4" descr="DC1"/>
          <p:cNvPicPr>
            <a:picLocks noChangeAspect="1" noChangeArrowheads="1"/>
          </p:cNvPicPr>
          <p:nvPr/>
        </p:nvPicPr>
        <p:blipFill>
          <a:blip r:embed="rId2" cstate="print"/>
          <a:srcRect/>
          <a:stretch>
            <a:fillRect/>
          </a:stretch>
        </p:blipFill>
        <p:spPr bwMode="auto">
          <a:xfrm>
            <a:off x="0" y="39688"/>
            <a:ext cx="9144000" cy="6818312"/>
          </a:xfrm>
          <a:prstGeom prst="rect">
            <a:avLst/>
          </a:prstGeom>
          <a:noFill/>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0964" name="Picture 4" descr="DC7"/>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1988" name="Picture 4" descr="DC10"/>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41989" name="Line 5"/>
          <p:cNvSpPr>
            <a:spLocks noChangeShapeType="1"/>
          </p:cNvSpPr>
          <p:nvPr/>
        </p:nvSpPr>
        <p:spPr bwMode="auto">
          <a:xfrm>
            <a:off x="2286000" y="533400"/>
            <a:ext cx="3048000" cy="2057400"/>
          </a:xfrm>
          <a:prstGeom prst="line">
            <a:avLst/>
          </a:prstGeom>
          <a:noFill/>
          <a:ln w="57150">
            <a:solidFill>
              <a:srgbClr val="66FF33"/>
            </a:solidFill>
            <a:round/>
            <a:headEnd/>
            <a:tailEnd type="triangle" w="med" len="med"/>
          </a:ln>
          <a:effectLst/>
        </p:spPr>
        <p:txBody>
          <a:bodyPr/>
          <a:lstStyle/>
          <a:p>
            <a:endParaRPr lang="en-US"/>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076" name="Rectangle 4"/>
          <p:cNvSpPr>
            <a:spLocks noChangeArrowheads="1"/>
          </p:cNvSpPr>
          <p:nvPr/>
        </p:nvSpPr>
        <p:spPr bwMode="auto">
          <a:xfrm>
            <a:off x="685800" y="609600"/>
            <a:ext cx="7772400" cy="1143000"/>
          </a:xfrm>
          <a:prstGeom prst="rect">
            <a:avLst/>
          </a:prstGeom>
          <a:noFill/>
          <a:ln w="9525">
            <a:noFill/>
            <a:miter lim="800000"/>
            <a:headEnd/>
            <a:tailEnd/>
          </a:ln>
          <a:effectLst/>
        </p:spPr>
        <p:txBody>
          <a:bodyPr lIns="92075" tIns="46038" rIns="92075" bIns="46038" anchor="ctr"/>
          <a:lstStyle/>
          <a:p>
            <a:pPr algn="ctr"/>
            <a:r>
              <a:rPr lang="en-US" sz="4400" dirty="0" smtClean="0">
                <a:solidFill>
                  <a:srgbClr val="FFFF00"/>
                </a:solidFill>
              </a:rPr>
              <a:t>Priorities in Treatment</a:t>
            </a:r>
            <a:endParaRPr lang="en-US" sz="4400" dirty="0">
              <a:solidFill>
                <a:srgbClr val="FFFF00"/>
              </a:solidFill>
            </a:endParaRPr>
          </a:p>
        </p:txBody>
      </p:sp>
      <p:sp>
        <p:nvSpPr>
          <p:cNvPr id="3077" name="Rectangle 5"/>
          <p:cNvSpPr>
            <a:spLocks noChangeArrowheads="1"/>
          </p:cNvSpPr>
          <p:nvPr/>
        </p:nvSpPr>
        <p:spPr bwMode="auto">
          <a:xfrm>
            <a:off x="304800" y="1981200"/>
            <a:ext cx="8153400" cy="4114800"/>
          </a:xfrm>
          <a:prstGeom prst="rect">
            <a:avLst/>
          </a:prstGeom>
          <a:noFill/>
          <a:ln w="9525">
            <a:noFill/>
            <a:miter lim="800000"/>
            <a:headEnd/>
            <a:tailEnd/>
          </a:ln>
          <a:effectLst/>
        </p:spPr>
        <p:txBody>
          <a:bodyPr lIns="92075" tIns="46038" rIns="92075" bIns="46038"/>
          <a:lstStyle/>
          <a:p>
            <a:pPr marL="342900" indent="-342900">
              <a:spcBef>
                <a:spcPct val="20000"/>
              </a:spcBef>
              <a:buFontTx/>
              <a:buChar char="•"/>
            </a:pPr>
            <a:r>
              <a:rPr lang="en-US" sz="3200" dirty="0">
                <a:solidFill>
                  <a:schemeClr val="bg1"/>
                </a:solidFill>
              </a:rPr>
              <a:t>Damage </a:t>
            </a:r>
            <a:r>
              <a:rPr lang="en-US" sz="3200" dirty="0" smtClean="0">
                <a:solidFill>
                  <a:schemeClr val="bg1"/>
                </a:solidFill>
              </a:rPr>
              <a:t>control </a:t>
            </a:r>
            <a:r>
              <a:rPr lang="en-US" sz="3200" dirty="0" smtClean="0">
                <a:solidFill>
                  <a:schemeClr val="bg1"/>
                </a:solidFill>
              </a:rPr>
              <a:t>/ </a:t>
            </a:r>
            <a:r>
              <a:rPr lang="en-US" sz="3200" dirty="0" smtClean="0">
                <a:solidFill>
                  <a:schemeClr val="bg1"/>
                </a:solidFill>
              </a:rPr>
              <a:t>Abbreviated </a:t>
            </a:r>
            <a:r>
              <a:rPr lang="en-US" sz="3200" dirty="0" err="1" smtClean="0">
                <a:solidFill>
                  <a:schemeClr val="bg1"/>
                </a:solidFill>
              </a:rPr>
              <a:t>laparotomy</a:t>
            </a:r>
            <a:endParaRPr lang="en-US" sz="3200" dirty="0" smtClean="0">
              <a:solidFill>
                <a:schemeClr val="bg1"/>
              </a:solidFill>
            </a:endParaRPr>
          </a:p>
          <a:p>
            <a:pPr marL="971550" lvl="1" indent="-514350">
              <a:spcBef>
                <a:spcPct val="20000"/>
              </a:spcBef>
              <a:buFont typeface="+mj-lt"/>
              <a:buAutoNum type="arabicPeriod"/>
            </a:pPr>
            <a:r>
              <a:rPr lang="en-US" sz="3200" dirty="0" smtClean="0">
                <a:solidFill>
                  <a:schemeClr val="bg1"/>
                </a:solidFill>
              </a:rPr>
              <a:t>Obtain hemorrhage control</a:t>
            </a:r>
          </a:p>
          <a:p>
            <a:pPr marL="971550" lvl="1" indent="-514350">
              <a:spcBef>
                <a:spcPct val="20000"/>
              </a:spcBef>
              <a:buFont typeface="+mj-lt"/>
              <a:buAutoNum type="arabicPeriod"/>
            </a:pPr>
            <a:r>
              <a:rPr lang="en-US" sz="3200" dirty="0" smtClean="0">
                <a:solidFill>
                  <a:schemeClr val="bg1"/>
                </a:solidFill>
              </a:rPr>
              <a:t>Obtain contamination control</a:t>
            </a:r>
          </a:p>
          <a:p>
            <a:pPr marL="971550" lvl="1" indent="-514350">
              <a:spcBef>
                <a:spcPct val="20000"/>
              </a:spcBef>
              <a:buFont typeface="+mj-lt"/>
              <a:buAutoNum type="arabicPeriod"/>
            </a:pPr>
            <a:r>
              <a:rPr lang="en-US" sz="3200" dirty="0" smtClean="0">
                <a:solidFill>
                  <a:schemeClr val="bg1"/>
                </a:solidFill>
              </a:rPr>
              <a:t>Obtain temporary coverage</a:t>
            </a:r>
          </a:p>
        </p:txBody>
      </p:sp>
      <p:sp>
        <p:nvSpPr>
          <p:cNvPr id="4" name="TextBox 3"/>
          <p:cNvSpPr txBox="1"/>
          <p:nvPr/>
        </p:nvSpPr>
        <p:spPr>
          <a:xfrm>
            <a:off x="2438400" y="4572000"/>
            <a:ext cx="4724400" cy="1077218"/>
          </a:xfrm>
          <a:prstGeom prst="rect">
            <a:avLst/>
          </a:prstGeom>
          <a:noFill/>
        </p:spPr>
        <p:txBody>
          <a:bodyPr wrap="square" rtlCol="0">
            <a:spAutoFit/>
          </a:bodyPr>
          <a:lstStyle/>
          <a:p>
            <a:r>
              <a:rPr lang="en-US" sz="3200" dirty="0" smtClean="0">
                <a:solidFill>
                  <a:srgbClr val="FF0000"/>
                </a:solidFill>
              </a:rPr>
              <a:t>NOT Bail-out surgery</a:t>
            </a:r>
          </a:p>
          <a:p>
            <a:endParaRPr lang="en-US" sz="32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3012" name="Picture 4" descr="DC9"/>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4036" name="Picture 4" descr="DC17"/>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7108" name="Picture 4"/>
          <p:cNvPicPr>
            <a:picLocks noChangeAspect="1" noChangeArrowheads="1"/>
          </p:cNvPicPr>
          <p:nvPr/>
        </p:nvPicPr>
        <p:blipFill>
          <a:blip r:embed="rId2" cstate="print"/>
          <a:srcRect/>
          <a:stretch>
            <a:fillRect/>
          </a:stretch>
        </p:blipFill>
        <p:spPr bwMode="auto">
          <a:xfrm>
            <a:off x="1219200" y="0"/>
            <a:ext cx="6705600" cy="6858000"/>
          </a:xfrm>
          <a:prstGeom prst="rect">
            <a:avLst/>
          </a:prstGeom>
          <a:noFill/>
          <a:ln w="12700">
            <a:noFill/>
            <a:miter lim="800000"/>
            <a:headEnd type="none" w="sm" len="sm"/>
            <a:tailEnd type="none" w="sm" len="sm"/>
          </a:ln>
          <a:effectLst/>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pic>
        <p:nvPicPr>
          <p:cNvPr id="2" name="Picture 1" descr="abthera.png"/>
          <p:cNvPicPr>
            <a:picLocks noChangeAspect="1"/>
          </p:cNvPicPr>
          <p:nvPr/>
        </p:nvPicPr>
        <p:blipFill>
          <a:blip r:embed="rId2" cstate="print"/>
          <a:stretch>
            <a:fillRect/>
          </a:stretch>
        </p:blipFill>
        <p:spPr>
          <a:xfrm>
            <a:off x="609600" y="1524000"/>
            <a:ext cx="7953375" cy="5143500"/>
          </a:xfrm>
          <a:prstGeom prst="rect">
            <a:avLst/>
          </a:prstGeom>
        </p:spPr>
      </p:pic>
      <p:pic>
        <p:nvPicPr>
          <p:cNvPr id="3" name="Picture 2" descr="ab1.jpg"/>
          <p:cNvPicPr>
            <a:picLocks noChangeAspect="1"/>
          </p:cNvPicPr>
          <p:nvPr/>
        </p:nvPicPr>
        <p:blipFill>
          <a:blip r:embed="rId3" cstate="print"/>
          <a:stretch>
            <a:fillRect/>
          </a:stretch>
        </p:blipFill>
        <p:spPr>
          <a:xfrm>
            <a:off x="2133600" y="0"/>
            <a:ext cx="5181600" cy="1600200"/>
          </a:xfrm>
          <a:prstGeom prst="rect">
            <a:avLst/>
          </a:prstGeom>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73058" name="Rectangle 1026"/>
          <p:cNvSpPr>
            <a:spLocks noGrp="1" noChangeArrowheads="1"/>
          </p:cNvSpPr>
          <p:nvPr>
            <p:ph type="title"/>
          </p:nvPr>
        </p:nvSpPr>
        <p:spPr/>
        <p:txBody>
          <a:bodyPr/>
          <a:lstStyle/>
          <a:p>
            <a:r>
              <a:rPr lang="en-US" dirty="0"/>
              <a:t>ACS in the Open </a:t>
            </a:r>
            <a:r>
              <a:rPr lang="en-US" dirty="0" smtClean="0"/>
              <a:t>Abdomen</a:t>
            </a:r>
            <a:endParaRPr lang="en-US" dirty="0"/>
          </a:p>
        </p:txBody>
      </p:sp>
      <p:sp>
        <p:nvSpPr>
          <p:cNvPr id="173059" name="Rectangle 1027"/>
          <p:cNvSpPr>
            <a:spLocks noGrp="1" noChangeArrowheads="1"/>
          </p:cNvSpPr>
          <p:nvPr>
            <p:ph type="body" idx="1"/>
          </p:nvPr>
        </p:nvSpPr>
        <p:spPr>
          <a:xfrm>
            <a:off x="685800" y="1981200"/>
            <a:ext cx="8229600" cy="4114800"/>
          </a:xfrm>
        </p:spPr>
        <p:txBody>
          <a:bodyPr/>
          <a:lstStyle/>
          <a:p>
            <a:pPr>
              <a:lnSpc>
                <a:spcPct val="90000"/>
              </a:lnSpc>
            </a:pPr>
            <a:r>
              <a:rPr lang="en-US">
                <a:ea typeface="Times New Roman" charset="0"/>
                <a:cs typeface="Times New Roman" charset="0"/>
              </a:rPr>
              <a:t>Bulky abdominal packs </a:t>
            </a:r>
          </a:p>
          <a:p>
            <a:pPr>
              <a:lnSpc>
                <a:spcPct val="90000"/>
              </a:lnSpc>
            </a:pPr>
            <a:r>
              <a:rPr lang="en-US">
                <a:ea typeface="Times New Roman" charset="0"/>
                <a:cs typeface="Times New Roman" charset="0"/>
              </a:rPr>
              <a:t>Continued bleeding into the abdominal cavity 		-</a:t>
            </a:r>
            <a:r>
              <a:rPr lang="en-US" sz="2000">
                <a:ea typeface="Times New Roman" charset="0"/>
                <a:cs typeface="Times New Roman" charset="0"/>
              </a:rPr>
              <a:t>uncorrected coagulopathy</a:t>
            </a:r>
            <a:r>
              <a:rPr lang="en-US">
                <a:ea typeface="Times New Roman" charset="0"/>
                <a:cs typeface="Times New Roman" charset="0"/>
              </a:rPr>
              <a:t> 		</a:t>
            </a:r>
          </a:p>
          <a:p>
            <a:pPr lvl="4">
              <a:lnSpc>
                <a:spcPct val="90000"/>
              </a:lnSpc>
              <a:buFontTx/>
              <a:buNone/>
            </a:pPr>
            <a:r>
              <a:rPr lang="en-US">
                <a:ea typeface="Times New Roman" charset="0"/>
                <a:cs typeface="Times New Roman" charset="0"/>
              </a:rPr>
              <a:t>- unrecognized mesenteric vascular injuries</a:t>
            </a:r>
          </a:p>
          <a:p>
            <a:pPr>
              <a:lnSpc>
                <a:spcPct val="90000"/>
              </a:lnSpc>
            </a:pPr>
            <a:r>
              <a:rPr lang="en-US">
                <a:ea typeface="Times New Roman" charset="0"/>
                <a:cs typeface="Times New Roman" charset="0"/>
              </a:rPr>
              <a:t>Bowel distension / Abdominal wall edema</a:t>
            </a:r>
            <a:endParaRPr lang="en-US"/>
          </a:p>
          <a:p>
            <a:pPr>
              <a:lnSpc>
                <a:spcPct val="90000"/>
              </a:lnSpc>
              <a:buFontTx/>
              <a:buNone/>
            </a:pPr>
            <a:r>
              <a:rPr lang="en-US">
                <a:ea typeface="Times New Roman" charset="0"/>
                <a:cs typeface="Times New Roman" charset="0"/>
              </a:rPr>
              <a:t>	from extensive resuscitation (&gt; 10 liters)</a:t>
            </a:r>
          </a:p>
          <a:p>
            <a:pPr>
              <a:lnSpc>
                <a:spcPct val="90000"/>
              </a:lnSpc>
            </a:pPr>
            <a:r>
              <a:rPr lang="en-US">
                <a:ea typeface="Times New Roman" charset="0"/>
                <a:cs typeface="Times New Roman" charset="0"/>
              </a:rPr>
              <a:t>High Mortality</a:t>
            </a:r>
          </a:p>
          <a:p>
            <a:pPr>
              <a:lnSpc>
                <a:spcPct val="90000"/>
              </a:lnSpc>
            </a:pPr>
            <a:r>
              <a:rPr lang="en-US">
                <a:ea typeface="Times New Roman" charset="0"/>
                <a:cs typeface="Times New Roman" charset="0"/>
              </a:rPr>
              <a:t>Decompress immediately</a:t>
            </a:r>
          </a:p>
        </p:txBody>
      </p:sp>
      <p:sp>
        <p:nvSpPr>
          <p:cNvPr id="173060" name="Text Box 1028"/>
          <p:cNvSpPr txBox="1">
            <a:spLocks noChangeArrowheads="1"/>
          </p:cNvSpPr>
          <p:nvPr/>
        </p:nvSpPr>
        <p:spPr bwMode="auto">
          <a:xfrm>
            <a:off x="3048000" y="6172200"/>
            <a:ext cx="4953000" cy="457200"/>
          </a:xfrm>
          <a:prstGeom prst="rect">
            <a:avLst/>
          </a:prstGeom>
          <a:noFill/>
          <a:ln w="12700">
            <a:noFill/>
            <a:miter lim="800000"/>
            <a:headEnd type="none" w="sm" len="sm"/>
            <a:tailEnd type="none" w="sm" len="sm"/>
          </a:ln>
          <a:effectLst/>
        </p:spPr>
        <p:txBody>
          <a:bodyPr>
            <a:prstTxWarp prst="textNoShape">
              <a:avLst/>
            </a:prstTxWarp>
            <a:spAutoFit/>
          </a:bodyPr>
          <a:lstStyle/>
          <a:p>
            <a:r>
              <a:rPr lang="en-US">
                <a:solidFill>
                  <a:srgbClr val="FFFF00"/>
                </a:solidFill>
              </a:rPr>
              <a:t>Gracias,Braslow, et al </a:t>
            </a:r>
            <a:r>
              <a:rPr lang="en-US" i="1">
                <a:solidFill>
                  <a:srgbClr val="FFFF00"/>
                </a:solidFill>
              </a:rPr>
              <a:t>Arch Surg</a:t>
            </a:r>
            <a:r>
              <a:rPr lang="en-US">
                <a:solidFill>
                  <a:srgbClr val="FFFF00"/>
                </a:solidFill>
              </a:rPr>
              <a:t> 2002</a:t>
            </a: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2228" name="Picture 4" descr="MVC-004S"/>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0">
  <p:cSld>
    <p:spTree>
      <p:nvGrpSpPr>
        <p:cNvPr id="1" name=""/>
        <p:cNvGrpSpPr/>
        <p:nvPr/>
      </p:nvGrpSpPr>
      <p:grpSpPr>
        <a:xfrm>
          <a:off x="0" y="0"/>
          <a:ext cx="0" cy="0"/>
          <a:chOff x="0" y="0"/>
          <a:chExt cx="0" cy="0"/>
        </a:xfrm>
      </p:grpSpPr>
      <p:pic>
        <p:nvPicPr>
          <p:cNvPr id="45060" name="Picture 4" descr="image-09"/>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0">
  <p:cSld>
    <p:spTree>
      <p:nvGrpSpPr>
        <p:cNvPr id="1" name=""/>
        <p:cNvGrpSpPr/>
        <p:nvPr/>
      </p:nvGrpSpPr>
      <p:grpSpPr>
        <a:xfrm>
          <a:off x="0" y="0"/>
          <a:ext cx="0" cy="0"/>
          <a:chOff x="0" y="0"/>
          <a:chExt cx="0" cy="0"/>
        </a:xfrm>
      </p:grpSpPr>
      <p:pic>
        <p:nvPicPr>
          <p:cNvPr id="46084" name="Picture 4" descr="image-10"/>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532" name="Rectangle 4"/>
          <p:cNvSpPr>
            <a:spLocks noChangeArrowheads="1"/>
          </p:cNvSpPr>
          <p:nvPr/>
        </p:nvSpPr>
        <p:spPr bwMode="auto">
          <a:xfrm>
            <a:off x="685800" y="0"/>
            <a:ext cx="7772400" cy="1143000"/>
          </a:xfrm>
          <a:prstGeom prst="rect">
            <a:avLst/>
          </a:prstGeom>
          <a:noFill/>
          <a:ln w="9525">
            <a:noFill/>
            <a:miter lim="800000"/>
            <a:headEnd/>
            <a:tailEnd/>
          </a:ln>
          <a:effectLst/>
        </p:spPr>
        <p:txBody>
          <a:bodyPr anchor="ctr"/>
          <a:lstStyle/>
          <a:p>
            <a:pPr algn="ctr"/>
            <a:r>
              <a:rPr lang="en-US" sz="4400">
                <a:solidFill>
                  <a:srgbClr val="FFFF00"/>
                </a:solidFill>
              </a:rPr>
              <a:t>Damage Control</a:t>
            </a:r>
          </a:p>
        </p:txBody>
      </p:sp>
      <p:sp>
        <p:nvSpPr>
          <p:cNvPr id="22533" name="Rectangle 5"/>
          <p:cNvSpPr>
            <a:spLocks noChangeArrowheads="1"/>
          </p:cNvSpPr>
          <p:nvPr/>
        </p:nvSpPr>
        <p:spPr bwMode="auto">
          <a:xfrm>
            <a:off x="228600" y="1524000"/>
            <a:ext cx="4343400" cy="1981200"/>
          </a:xfrm>
          <a:prstGeom prst="rect">
            <a:avLst/>
          </a:prstGeom>
          <a:noFill/>
          <a:ln w="9525">
            <a:noFill/>
            <a:miter lim="800000"/>
            <a:headEnd/>
            <a:tailEnd/>
          </a:ln>
          <a:effectLst/>
        </p:spPr>
        <p:txBody>
          <a:bodyPr/>
          <a:lstStyle/>
          <a:p>
            <a:pPr marL="342900" indent="-342900">
              <a:lnSpc>
                <a:spcPct val="80000"/>
              </a:lnSpc>
              <a:spcBef>
                <a:spcPct val="20000"/>
              </a:spcBef>
              <a:buFontTx/>
              <a:buChar char="•"/>
            </a:pPr>
            <a:r>
              <a:rPr lang="en-US" sz="2800">
                <a:solidFill>
                  <a:schemeClr val="bg1"/>
                </a:solidFill>
              </a:rPr>
              <a:t>Control hemorrhage</a:t>
            </a:r>
          </a:p>
          <a:p>
            <a:pPr marL="342900" indent="-342900">
              <a:lnSpc>
                <a:spcPct val="80000"/>
              </a:lnSpc>
              <a:spcBef>
                <a:spcPct val="20000"/>
              </a:spcBef>
              <a:buFontTx/>
              <a:buChar char="•"/>
            </a:pPr>
            <a:r>
              <a:rPr lang="en-US" sz="2800">
                <a:solidFill>
                  <a:schemeClr val="bg1"/>
                </a:solidFill>
              </a:rPr>
              <a:t>Control contamination</a:t>
            </a:r>
          </a:p>
          <a:p>
            <a:pPr marL="342900" indent="-342900">
              <a:lnSpc>
                <a:spcPct val="80000"/>
              </a:lnSpc>
              <a:spcBef>
                <a:spcPct val="20000"/>
              </a:spcBef>
              <a:buFontTx/>
              <a:buChar char="•"/>
            </a:pPr>
            <a:r>
              <a:rPr lang="en-US" sz="2800">
                <a:solidFill>
                  <a:schemeClr val="bg1"/>
                </a:solidFill>
              </a:rPr>
              <a:t>Intraabdominal packing</a:t>
            </a:r>
          </a:p>
          <a:p>
            <a:pPr marL="342900" indent="-342900">
              <a:lnSpc>
                <a:spcPct val="80000"/>
              </a:lnSpc>
              <a:spcBef>
                <a:spcPct val="20000"/>
              </a:spcBef>
              <a:buFontTx/>
              <a:buChar char="•"/>
            </a:pPr>
            <a:r>
              <a:rPr lang="en-US" sz="2800">
                <a:solidFill>
                  <a:schemeClr val="bg1"/>
                </a:solidFill>
              </a:rPr>
              <a:t>Temporary closure</a:t>
            </a:r>
          </a:p>
        </p:txBody>
      </p:sp>
      <p:sp>
        <p:nvSpPr>
          <p:cNvPr id="22534" name="Rectangle 6"/>
          <p:cNvSpPr>
            <a:spLocks noChangeArrowheads="1"/>
          </p:cNvSpPr>
          <p:nvPr/>
        </p:nvSpPr>
        <p:spPr bwMode="auto">
          <a:xfrm>
            <a:off x="2514600" y="4876800"/>
            <a:ext cx="4876800" cy="1981200"/>
          </a:xfrm>
          <a:prstGeom prst="rect">
            <a:avLst/>
          </a:prstGeom>
          <a:noFill/>
          <a:ln w="9525">
            <a:noFill/>
            <a:miter lim="800000"/>
            <a:headEnd/>
            <a:tailEnd/>
          </a:ln>
          <a:effectLst/>
        </p:spPr>
        <p:txBody>
          <a:bodyPr/>
          <a:lstStyle/>
          <a:p>
            <a:pPr marL="342900" indent="-342900">
              <a:lnSpc>
                <a:spcPct val="80000"/>
              </a:lnSpc>
              <a:spcBef>
                <a:spcPct val="20000"/>
              </a:spcBef>
              <a:buFontTx/>
              <a:buChar char="•"/>
            </a:pPr>
            <a:r>
              <a:rPr lang="en-US" sz="2800">
                <a:solidFill>
                  <a:schemeClr val="bg1"/>
                </a:solidFill>
              </a:rPr>
              <a:t>Core rewarming</a:t>
            </a:r>
          </a:p>
          <a:p>
            <a:pPr marL="342900" indent="-342900">
              <a:lnSpc>
                <a:spcPct val="80000"/>
              </a:lnSpc>
              <a:spcBef>
                <a:spcPct val="20000"/>
              </a:spcBef>
              <a:buFontTx/>
              <a:buChar char="•"/>
            </a:pPr>
            <a:r>
              <a:rPr lang="en-US" sz="2800">
                <a:solidFill>
                  <a:schemeClr val="bg1"/>
                </a:solidFill>
              </a:rPr>
              <a:t>Correct coagulopathy</a:t>
            </a:r>
          </a:p>
          <a:p>
            <a:pPr marL="342900" indent="-342900">
              <a:lnSpc>
                <a:spcPct val="80000"/>
              </a:lnSpc>
              <a:spcBef>
                <a:spcPct val="20000"/>
              </a:spcBef>
              <a:buFontTx/>
              <a:buChar char="•"/>
            </a:pPr>
            <a:r>
              <a:rPr lang="en-US" sz="2800">
                <a:solidFill>
                  <a:schemeClr val="bg1"/>
                </a:solidFill>
              </a:rPr>
              <a:t>Maximize hemodynamics</a:t>
            </a:r>
          </a:p>
          <a:p>
            <a:pPr marL="342900" indent="-342900">
              <a:lnSpc>
                <a:spcPct val="80000"/>
              </a:lnSpc>
              <a:spcBef>
                <a:spcPct val="20000"/>
              </a:spcBef>
              <a:buFontTx/>
              <a:buChar char="•"/>
            </a:pPr>
            <a:r>
              <a:rPr lang="en-US" sz="2800">
                <a:solidFill>
                  <a:schemeClr val="bg1"/>
                </a:solidFill>
              </a:rPr>
              <a:t>Ventilatory support</a:t>
            </a:r>
          </a:p>
        </p:txBody>
      </p:sp>
      <p:sp>
        <p:nvSpPr>
          <p:cNvPr id="22535" name="Text Box 7"/>
          <p:cNvSpPr txBox="1">
            <a:spLocks noChangeArrowheads="1"/>
          </p:cNvSpPr>
          <p:nvPr/>
        </p:nvSpPr>
        <p:spPr bwMode="auto">
          <a:xfrm>
            <a:off x="304800" y="1066800"/>
            <a:ext cx="3429000" cy="457200"/>
          </a:xfrm>
          <a:prstGeom prst="rect">
            <a:avLst/>
          </a:prstGeom>
          <a:noFill/>
          <a:ln w="9525">
            <a:noFill/>
            <a:miter lim="800000"/>
            <a:headEnd/>
            <a:tailEnd/>
          </a:ln>
          <a:effectLst/>
        </p:spPr>
        <p:txBody>
          <a:bodyPr>
            <a:spAutoFit/>
          </a:bodyPr>
          <a:lstStyle/>
          <a:p>
            <a:pPr eaLnBrk="0" hangingPunct="0">
              <a:spcBef>
                <a:spcPct val="50000"/>
              </a:spcBef>
            </a:pPr>
            <a:r>
              <a:rPr lang="en-US" sz="2400">
                <a:solidFill>
                  <a:srgbClr val="00FFFF"/>
                </a:solidFill>
              </a:rPr>
              <a:t>PART I - OR</a:t>
            </a:r>
          </a:p>
        </p:txBody>
      </p:sp>
      <p:sp>
        <p:nvSpPr>
          <p:cNvPr id="22536" name="Text Box 8"/>
          <p:cNvSpPr txBox="1">
            <a:spLocks noChangeArrowheads="1"/>
          </p:cNvSpPr>
          <p:nvPr/>
        </p:nvSpPr>
        <p:spPr bwMode="auto">
          <a:xfrm>
            <a:off x="2590800" y="4267200"/>
            <a:ext cx="3124200" cy="457200"/>
          </a:xfrm>
          <a:prstGeom prst="rect">
            <a:avLst/>
          </a:prstGeom>
          <a:noFill/>
          <a:ln w="9525">
            <a:noFill/>
            <a:miter lim="800000"/>
            <a:headEnd/>
            <a:tailEnd/>
          </a:ln>
          <a:effectLst/>
        </p:spPr>
        <p:txBody>
          <a:bodyPr>
            <a:spAutoFit/>
          </a:bodyPr>
          <a:lstStyle/>
          <a:p>
            <a:pPr eaLnBrk="0" hangingPunct="0">
              <a:spcBef>
                <a:spcPct val="50000"/>
              </a:spcBef>
            </a:pPr>
            <a:r>
              <a:rPr lang="en-US" sz="2400">
                <a:solidFill>
                  <a:srgbClr val="00FFFF"/>
                </a:solidFill>
              </a:rPr>
              <a:t>PART II - ICU</a:t>
            </a:r>
            <a:endParaRPr lang="en-US" sz="2400">
              <a:solidFill>
                <a:srgbClr val="00FFFF"/>
              </a:solidFill>
              <a:latin typeface="Times New Roman" pitchFamily="18" charset="0"/>
            </a:endParaRPr>
          </a:p>
        </p:txBody>
      </p:sp>
      <p:sp>
        <p:nvSpPr>
          <p:cNvPr id="22537" name="Rectangle 9"/>
          <p:cNvSpPr>
            <a:spLocks noChangeArrowheads="1"/>
          </p:cNvSpPr>
          <p:nvPr/>
        </p:nvSpPr>
        <p:spPr bwMode="auto">
          <a:xfrm>
            <a:off x="228600" y="990600"/>
            <a:ext cx="4343400" cy="2362200"/>
          </a:xfrm>
          <a:prstGeom prst="rect">
            <a:avLst/>
          </a:prstGeom>
          <a:noFill/>
          <a:ln w="9525">
            <a:solidFill>
              <a:srgbClr val="FF0000"/>
            </a:solidFill>
            <a:miter lim="800000"/>
            <a:headEnd/>
            <a:tailEnd/>
          </a:ln>
          <a:effectLst/>
        </p:spPr>
        <p:txBody>
          <a:bodyPr wrap="none" anchor="ctr"/>
          <a:lstStyle/>
          <a:p>
            <a:endParaRPr lang="en-US"/>
          </a:p>
        </p:txBody>
      </p:sp>
      <p:sp>
        <p:nvSpPr>
          <p:cNvPr id="22538" name="Rectangle 10"/>
          <p:cNvSpPr>
            <a:spLocks noChangeArrowheads="1"/>
          </p:cNvSpPr>
          <p:nvPr/>
        </p:nvSpPr>
        <p:spPr bwMode="auto">
          <a:xfrm>
            <a:off x="2286000" y="4191000"/>
            <a:ext cx="4876800" cy="2438400"/>
          </a:xfrm>
          <a:prstGeom prst="rect">
            <a:avLst/>
          </a:prstGeom>
          <a:noFill/>
          <a:ln w="9525">
            <a:solidFill>
              <a:srgbClr val="FF0000"/>
            </a:solidFill>
            <a:miter lim="800000"/>
            <a:headEnd/>
            <a:tailEnd/>
          </a:ln>
          <a:effectLst/>
        </p:spPr>
        <p:txBody>
          <a:bodyPr wrap="none" anchor="ctr"/>
          <a:lstStyle/>
          <a:p>
            <a:endParaRPr lang="en-US"/>
          </a:p>
        </p:txBody>
      </p:sp>
      <p:grpSp>
        <p:nvGrpSpPr>
          <p:cNvPr id="22539" name="Group 11"/>
          <p:cNvGrpSpPr>
            <a:grpSpLocks/>
          </p:cNvGrpSpPr>
          <p:nvPr/>
        </p:nvGrpSpPr>
        <p:grpSpPr bwMode="auto">
          <a:xfrm>
            <a:off x="5181600" y="1600200"/>
            <a:ext cx="3505200" cy="1676400"/>
            <a:chOff x="3264" y="1104"/>
            <a:chExt cx="2208" cy="1056"/>
          </a:xfrm>
        </p:grpSpPr>
        <p:sp>
          <p:nvSpPr>
            <p:cNvPr id="22540" name="Rectangle 12"/>
            <p:cNvSpPr>
              <a:spLocks noChangeArrowheads="1"/>
            </p:cNvSpPr>
            <p:nvPr/>
          </p:nvSpPr>
          <p:spPr bwMode="auto">
            <a:xfrm>
              <a:off x="3360" y="1440"/>
              <a:ext cx="2112" cy="623"/>
            </a:xfrm>
            <a:prstGeom prst="rect">
              <a:avLst/>
            </a:prstGeom>
            <a:noFill/>
            <a:ln w="9525">
              <a:noFill/>
              <a:miter lim="800000"/>
              <a:headEnd/>
              <a:tailEnd/>
            </a:ln>
            <a:effectLst/>
          </p:spPr>
          <p:txBody>
            <a:bodyPr>
              <a:spAutoFit/>
            </a:bodyPr>
            <a:lstStyle/>
            <a:p>
              <a:pPr eaLnBrk="0" hangingPunct="0">
                <a:lnSpc>
                  <a:spcPct val="80000"/>
                </a:lnSpc>
                <a:spcBef>
                  <a:spcPct val="50000"/>
                </a:spcBef>
                <a:buFontTx/>
                <a:buChar char="•"/>
              </a:pPr>
              <a:r>
                <a:rPr lang="en-US" sz="2800">
                  <a:solidFill>
                    <a:srgbClr val="FFFFFF"/>
                  </a:solidFill>
                </a:rPr>
                <a:t>  Pack removal</a:t>
              </a:r>
            </a:p>
            <a:p>
              <a:pPr eaLnBrk="0" hangingPunct="0">
                <a:lnSpc>
                  <a:spcPct val="80000"/>
                </a:lnSpc>
                <a:spcBef>
                  <a:spcPct val="50000"/>
                </a:spcBef>
                <a:buFontTx/>
                <a:buChar char="•"/>
              </a:pPr>
              <a:r>
                <a:rPr lang="en-US" sz="2800">
                  <a:solidFill>
                    <a:srgbClr val="FFFFFF"/>
                  </a:solidFill>
                </a:rPr>
                <a:t>  Definitive repairs</a:t>
              </a:r>
              <a:endParaRPr lang="en-US" sz="2800">
                <a:solidFill>
                  <a:schemeClr val="bg1"/>
                </a:solidFill>
              </a:endParaRPr>
            </a:p>
          </p:txBody>
        </p:sp>
        <p:sp>
          <p:nvSpPr>
            <p:cNvPr id="22541" name="Text Box 13"/>
            <p:cNvSpPr txBox="1">
              <a:spLocks noChangeArrowheads="1"/>
            </p:cNvSpPr>
            <p:nvPr/>
          </p:nvSpPr>
          <p:spPr bwMode="auto">
            <a:xfrm>
              <a:off x="3456" y="1104"/>
              <a:ext cx="1776" cy="288"/>
            </a:xfrm>
            <a:prstGeom prst="rect">
              <a:avLst/>
            </a:prstGeom>
            <a:noFill/>
            <a:ln w="9525">
              <a:noFill/>
              <a:miter lim="800000"/>
              <a:headEnd/>
              <a:tailEnd/>
            </a:ln>
            <a:effectLst/>
          </p:spPr>
          <p:txBody>
            <a:bodyPr>
              <a:spAutoFit/>
            </a:bodyPr>
            <a:lstStyle/>
            <a:p>
              <a:pPr eaLnBrk="0" hangingPunct="0">
                <a:spcBef>
                  <a:spcPct val="50000"/>
                </a:spcBef>
              </a:pPr>
              <a:r>
                <a:rPr lang="en-US" sz="2400">
                  <a:solidFill>
                    <a:srgbClr val="00FFFF"/>
                  </a:solidFill>
                </a:rPr>
                <a:t>PART III - OR</a:t>
              </a:r>
              <a:endParaRPr lang="en-US" sz="2400">
                <a:solidFill>
                  <a:srgbClr val="00FFFF"/>
                </a:solidFill>
                <a:latin typeface="Times New Roman" pitchFamily="18" charset="0"/>
              </a:endParaRPr>
            </a:p>
          </p:txBody>
        </p:sp>
        <p:sp>
          <p:nvSpPr>
            <p:cNvPr id="22542" name="Rectangle 14"/>
            <p:cNvSpPr>
              <a:spLocks noChangeArrowheads="1"/>
            </p:cNvSpPr>
            <p:nvPr/>
          </p:nvSpPr>
          <p:spPr bwMode="auto">
            <a:xfrm>
              <a:off x="3264" y="1104"/>
              <a:ext cx="2208" cy="1056"/>
            </a:xfrm>
            <a:prstGeom prst="rect">
              <a:avLst/>
            </a:prstGeom>
            <a:noFill/>
            <a:ln w="9525">
              <a:solidFill>
                <a:srgbClr val="FF0000"/>
              </a:solidFill>
              <a:miter lim="800000"/>
              <a:headEnd/>
              <a:tailEnd/>
            </a:ln>
            <a:effectLst/>
          </p:spPr>
          <p:txBody>
            <a:bodyPr wrap="none" anchor="ctr"/>
            <a:lstStyle/>
            <a:p>
              <a:endParaRPr lang="en-US"/>
            </a:p>
          </p:txBody>
        </p:sp>
      </p:grpSp>
      <p:sp>
        <p:nvSpPr>
          <p:cNvPr id="22543" name="AutoShape 15"/>
          <p:cNvSpPr>
            <a:spLocks noChangeArrowheads="1"/>
          </p:cNvSpPr>
          <p:nvPr/>
        </p:nvSpPr>
        <p:spPr bwMode="auto">
          <a:xfrm>
            <a:off x="7620000" y="3505200"/>
            <a:ext cx="762000" cy="1066800"/>
          </a:xfrm>
          <a:custGeom>
            <a:avLst/>
            <a:gdLst>
              <a:gd name="G0" fmla="+- 9257 0 0"/>
              <a:gd name="G1" fmla="+- 18514 0 0"/>
              <a:gd name="G2" fmla="+- 7200 0 0"/>
              <a:gd name="G3" fmla="*/ 9257 1 2"/>
              <a:gd name="G4" fmla="+- G3 10800 0"/>
              <a:gd name="G5" fmla="+- 21600 9257 18514"/>
              <a:gd name="G6" fmla="+- 18514 7200 0"/>
              <a:gd name="G7" fmla="*/ G6 1 2"/>
              <a:gd name="G8" fmla="*/ 18514 2 1"/>
              <a:gd name="G9" fmla="+- G8 0 21600"/>
              <a:gd name="G10" fmla="*/ 21600 G0 G1"/>
              <a:gd name="G11" fmla="*/ 21600 G4 G1"/>
              <a:gd name="G12" fmla="*/ 21600 G5 G1"/>
              <a:gd name="G13" fmla="*/ 21600 G7 G1"/>
              <a:gd name="G14" fmla="*/ 18514 1 2"/>
              <a:gd name="G15" fmla="+- G5 0 G4"/>
              <a:gd name="G16" fmla="+- G0 0 G4"/>
              <a:gd name="G17" fmla="*/ G2 G15 G16"/>
              <a:gd name="T0" fmla="*/ 15429 w 21600"/>
              <a:gd name="T1" fmla="*/ 0 h 21600"/>
              <a:gd name="T2" fmla="*/ 9257 w 21600"/>
              <a:gd name="T3" fmla="*/ 7200 h 21600"/>
              <a:gd name="T4" fmla="*/ 0 w 21600"/>
              <a:gd name="T5" fmla="*/ 18001 h 21600"/>
              <a:gd name="T6" fmla="*/ 9257 w 21600"/>
              <a:gd name="T7" fmla="*/ 21600 h 21600"/>
              <a:gd name="T8" fmla="*/ 18514 w 21600"/>
              <a:gd name="T9" fmla="*/ 15000 h 21600"/>
              <a:gd name="T10" fmla="*/ 21600 w 21600"/>
              <a:gd name="T11" fmla="*/ 7200 h 21600"/>
              <a:gd name="T12" fmla="*/ 17694720 60000 65536"/>
              <a:gd name="T13" fmla="*/ 11796480 60000 65536"/>
              <a:gd name="T14" fmla="*/ 11796480 60000 65536"/>
              <a:gd name="T15" fmla="*/ 5898240 60000 65536"/>
              <a:gd name="T16" fmla="*/ 0 60000 65536"/>
              <a:gd name="T17" fmla="*/ 0 60000 65536"/>
              <a:gd name="T18" fmla="*/ 0 w 21600"/>
              <a:gd name="T19" fmla="*/ G12 h 21600"/>
              <a:gd name="T20" fmla="*/ G1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5429" y="0"/>
                </a:moveTo>
                <a:lnTo>
                  <a:pt x="9257" y="7200"/>
                </a:lnTo>
                <a:lnTo>
                  <a:pt x="12343" y="7200"/>
                </a:lnTo>
                <a:lnTo>
                  <a:pt x="12343" y="14400"/>
                </a:lnTo>
                <a:lnTo>
                  <a:pt x="0" y="14400"/>
                </a:lnTo>
                <a:lnTo>
                  <a:pt x="0" y="21600"/>
                </a:lnTo>
                <a:lnTo>
                  <a:pt x="18514" y="21600"/>
                </a:lnTo>
                <a:lnTo>
                  <a:pt x="18514" y="7200"/>
                </a:lnTo>
                <a:lnTo>
                  <a:pt x="21600" y="7200"/>
                </a:lnTo>
                <a:close/>
              </a:path>
            </a:pathLst>
          </a:custGeom>
          <a:solidFill>
            <a:srgbClr val="00FFFF"/>
          </a:solidFill>
          <a:ln w="9525">
            <a:solidFill>
              <a:schemeClr val="tx1"/>
            </a:solidFill>
            <a:miter lim="800000"/>
            <a:headEnd/>
            <a:tailEnd/>
          </a:ln>
          <a:effectLst/>
        </p:spPr>
        <p:txBody>
          <a:bodyPr wrap="none" anchor="ctr"/>
          <a:lstStyle/>
          <a:p>
            <a:pPr algn="ctr" eaLnBrk="0" hangingPunct="0"/>
            <a:endParaRPr lang="en-US" sz="2400">
              <a:solidFill>
                <a:srgbClr val="3399FF"/>
              </a:solidFill>
              <a:latin typeface="Times New Roman" pitchFamily="18" charset="0"/>
            </a:endParaRPr>
          </a:p>
        </p:txBody>
      </p:sp>
      <p:sp>
        <p:nvSpPr>
          <p:cNvPr id="22544" name="AutoShape 16"/>
          <p:cNvSpPr>
            <a:spLocks noChangeArrowheads="1"/>
          </p:cNvSpPr>
          <p:nvPr/>
        </p:nvSpPr>
        <p:spPr bwMode="auto">
          <a:xfrm rot="5440941">
            <a:off x="1027113" y="3771900"/>
            <a:ext cx="876300" cy="1104900"/>
          </a:xfrm>
          <a:custGeom>
            <a:avLst/>
            <a:gdLst>
              <a:gd name="G0" fmla="+- 9257 0 0"/>
              <a:gd name="G1" fmla="+- 18514 0 0"/>
              <a:gd name="G2" fmla="+- 7200 0 0"/>
              <a:gd name="G3" fmla="*/ 9257 1 2"/>
              <a:gd name="G4" fmla="+- G3 10800 0"/>
              <a:gd name="G5" fmla="+- 21600 9257 18514"/>
              <a:gd name="G6" fmla="+- 18514 7200 0"/>
              <a:gd name="G7" fmla="*/ G6 1 2"/>
              <a:gd name="G8" fmla="*/ 18514 2 1"/>
              <a:gd name="G9" fmla="+- G8 0 21600"/>
              <a:gd name="G10" fmla="*/ 21600 G0 G1"/>
              <a:gd name="G11" fmla="*/ 21600 G4 G1"/>
              <a:gd name="G12" fmla="*/ 21600 G5 G1"/>
              <a:gd name="G13" fmla="*/ 21600 G7 G1"/>
              <a:gd name="G14" fmla="*/ 18514 1 2"/>
              <a:gd name="G15" fmla="+- G5 0 G4"/>
              <a:gd name="G16" fmla="+- G0 0 G4"/>
              <a:gd name="G17" fmla="*/ G2 G15 G16"/>
              <a:gd name="T0" fmla="*/ 15429 w 21600"/>
              <a:gd name="T1" fmla="*/ 0 h 21600"/>
              <a:gd name="T2" fmla="*/ 9257 w 21600"/>
              <a:gd name="T3" fmla="*/ 7200 h 21600"/>
              <a:gd name="T4" fmla="*/ 0 w 21600"/>
              <a:gd name="T5" fmla="*/ 18001 h 21600"/>
              <a:gd name="T6" fmla="*/ 9257 w 21600"/>
              <a:gd name="T7" fmla="*/ 21600 h 21600"/>
              <a:gd name="T8" fmla="*/ 18514 w 21600"/>
              <a:gd name="T9" fmla="*/ 15000 h 21600"/>
              <a:gd name="T10" fmla="*/ 21600 w 21600"/>
              <a:gd name="T11" fmla="*/ 7200 h 21600"/>
              <a:gd name="T12" fmla="*/ 17694720 60000 65536"/>
              <a:gd name="T13" fmla="*/ 11796480 60000 65536"/>
              <a:gd name="T14" fmla="*/ 11796480 60000 65536"/>
              <a:gd name="T15" fmla="*/ 5898240 60000 65536"/>
              <a:gd name="T16" fmla="*/ 0 60000 65536"/>
              <a:gd name="T17" fmla="*/ 0 60000 65536"/>
              <a:gd name="T18" fmla="*/ 0 w 21600"/>
              <a:gd name="T19" fmla="*/ G12 h 21600"/>
              <a:gd name="T20" fmla="*/ G1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5429" y="0"/>
                </a:moveTo>
                <a:lnTo>
                  <a:pt x="9257" y="7200"/>
                </a:lnTo>
                <a:lnTo>
                  <a:pt x="12343" y="7200"/>
                </a:lnTo>
                <a:lnTo>
                  <a:pt x="12343" y="14400"/>
                </a:lnTo>
                <a:lnTo>
                  <a:pt x="0" y="14400"/>
                </a:lnTo>
                <a:lnTo>
                  <a:pt x="0" y="21600"/>
                </a:lnTo>
                <a:lnTo>
                  <a:pt x="18514" y="21600"/>
                </a:lnTo>
                <a:lnTo>
                  <a:pt x="18514" y="7200"/>
                </a:lnTo>
                <a:lnTo>
                  <a:pt x="21600" y="7200"/>
                </a:lnTo>
                <a:close/>
              </a:path>
            </a:pathLst>
          </a:custGeom>
          <a:solidFill>
            <a:srgbClr val="00FFFF"/>
          </a:solidFill>
          <a:ln w="9525">
            <a:solidFill>
              <a:schemeClr val="tx1"/>
            </a:solidFill>
            <a:miter lim="800000"/>
            <a:headEnd/>
            <a:tailEnd/>
          </a:ln>
          <a:effectLst/>
        </p:spPr>
        <p:txBody>
          <a:bodyPr wrap="none" anchor="ctr"/>
          <a:lstStyle/>
          <a:p>
            <a:endParaRPr lang="en-US"/>
          </a:p>
        </p:txBody>
      </p:sp>
      <p:sp>
        <p:nvSpPr>
          <p:cNvPr id="22545" name="Oval 17"/>
          <p:cNvSpPr>
            <a:spLocks noChangeArrowheads="1"/>
          </p:cNvSpPr>
          <p:nvPr/>
        </p:nvSpPr>
        <p:spPr bwMode="auto">
          <a:xfrm>
            <a:off x="1524000" y="3505200"/>
            <a:ext cx="6629400" cy="3352800"/>
          </a:xfrm>
          <a:prstGeom prst="ellipse">
            <a:avLst/>
          </a:prstGeom>
          <a:noFill/>
          <a:ln w="38100">
            <a:solidFill>
              <a:srgbClr val="FFFF00"/>
            </a:solidFill>
            <a:round/>
            <a:headEnd/>
            <a:tailEnd/>
          </a:ln>
          <a:effectLst/>
        </p:spPr>
        <p:txBody>
          <a:bodyPr wrap="none" anchor="ctr"/>
          <a:lstStyle/>
          <a:p>
            <a:endParaRPr lang="en-US"/>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3556" name="Rectangle 4"/>
          <p:cNvSpPr>
            <a:spLocks noChangeArrowheads="1"/>
          </p:cNvSpPr>
          <p:nvPr/>
        </p:nvSpPr>
        <p:spPr bwMode="auto">
          <a:xfrm>
            <a:off x="685800" y="609600"/>
            <a:ext cx="7772400" cy="1143000"/>
          </a:xfrm>
          <a:prstGeom prst="rect">
            <a:avLst/>
          </a:prstGeom>
          <a:noFill/>
          <a:ln w="9525">
            <a:noFill/>
            <a:miter lim="800000"/>
            <a:headEnd/>
            <a:tailEnd/>
          </a:ln>
          <a:effectLst/>
        </p:spPr>
        <p:txBody>
          <a:bodyPr anchor="ctr"/>
          <a:lstStyle/>
          <a:p>
            <a:pPr algn="ctr"/>
            <a:r>
              <a:rPr lang="en-US" sz="4400">
                <a:solidFill>
                  <a:srgbClr val="FFFF00"/>
                </a:solidFill>
              </a:rPr>
              <a:t>Damage Control</a:t>
            </a:r>
            <a:br>
              <a:rPr lang="en-US" sz="4400">
                <a:solidFill>
                  <a:srgbClr val="FFFF00"/>
                </a:solidFill>
              </a:rPr>
            </a:br>
            <a:r>
              <a:rPr lang="en-US" sz="3200">
                <a:solidFill>
                  <a:srgbClr val="66FFFF"/>
                </a:solidFill>
              </a:rPr>
              <a:t>Part II - ICU</a:t>
            </a:r>
            <a:endParaRPr lang="en-US" sz="4400">
              <a:solidFill>
                <a:srgbClr val="FFFF00"/>
              </a:solidFill>
            </a:endParaRPr>
          </a:p>
        </p:txBody>
      </p:sp>
      <p:sp>
        <p:nvSpPr>
          <p:cNvPr id="23557" name="Rectangle 5"/>
          <p:cNvSpPr>
            <a:spLocks noChangeArrowheads="1"/>
          </p:cNvSpPr>
          <p:nvPr/>
        </p:nvSpPr>
        <p:spPr bwMode="auto">
          <a:xfrm>
            <a:off x="685800" y="1981200"/>
            <a:ext cx="7772400" cy="4114800"/>
          </a:xfrm>
          <a:prstGeom prst="rect">
            <a:avLst/>
          </a:prstGeom>
          <a:noFill/>
          <a:ln w="9525">
            <a:noFill/>
            <a:miter lim="800000"/>
            <a:headEnd/>
            <a:tailEnd/>
          </a:ln>
          <a:effectLst/>
        </p:spPr>
        <p:txBody>
          <a:bodyPr/>
          <a:lstStyle/>
          <a:p>
            <a:pPr marL="342900" indent="-342900">
              <a:spcBef>
                <a:spcPct val="20000"/>
              </a:spcBef>
              <a:buFontTx/>
              <a:buChar char="•"/>
            </a:pPr>
            <a:r>
              <a:rPr lang="en-US" sz="3200" dirty="0" err="1">
                <a:solidFill>
                  <a:schemeClr val="bg1"/>
                </a:solidFill>
              </a:rPr>
              <a:t>Rewarm</a:t>
            </a:r>
            <a:endParaRPr lang="en-US" sz="3200" dirty="0">
              <a:solidFill>
                <a:schemeClr val="bg1"/>
              </a:solidFill>
            </a:endParaRPr>
          </a:p>
          <a:p>
            <a:pPr marL="342900" indent="-342900">
              <a:spcBef>
                <a:spcPct val="20000"/>
              </a:spcBef>
              <a:buFontTx/>
              <a:buChar char="•"/>
            </a:pPr>
            <a:r>
              <a:rPr lang="en-US" sz="3200" dirty="0">
                <a:solidFill>
                  <a:schemeClr val="bg1"/>
                </a:solidFill>
              </a:rPr>
              <a:t>Support blood volume and coagulation</a:t>
            </a:r>
          </a:p>
          <a:p>
            <a:pPr marL="342900" indent="-342900">
              <a:spcBef>
                <a:spcPct val="20000"/>
              </a:spcBef>
              <a:buFontTx/>
              <a:buChar char="•"/>
            </a:pPr>
            <a:r>
              <a:rPr lang="en-US" sz="3200" dirty="0">
                <a:solidFill>
                  <a:schemeClr val="bg1"/>
                </a:solidFill>
              </a:rPr>
              <a:t>Re-examination</a:t>
            </a:r>
          </a:p>
          <a:p>
            <a:pPr marL="342900" indent="-342900">
              <a:spcBef>
                <a:spcPct val="20000"/>
              </a:spcBef>
              <a:buFontTx/>
              <a:buChar char="•"/>
            </a:pPr>
            <a:r>
              <a:rPr lang="en-US" sz="3200" dirty="0" err="1">
                <a:solidFill>
                  <a:schemeClr val="bg1"/>
                </a:solidFill>
              </a:rPr>
              <a:t>Abd</a:t>
            </a:r>
            <a:r>
              <a:rPr lang="en-US" sz="3200" dirty="0">
                <a:solidFill>
                  <a:schemeClr val="bg1"/>
                </a:solidFill>
              </a:rPr>
              <a:t> Compartment Syndrome</a:t>
            </a:r>
          </a:p>
          <a:p>
            <a:pPr marL="342900" indent="-342900">
              <a:spcBef>
                <a:spcPct val="20000"/>
              </a:spcBef>
              <a:buFontTx/>
              <a:buChar char="•"/>
            </a:pPr>
            <a:r>
              <a:rPr lang="en-US" sz="3200" dirty="0">
                <a:solidFill>
                  <a:schemeClr val="bg1"/>
                </a:solidFill>
              </a:rPr>
              <a:t>Recruit </a:t>
            </a:r>
            <a:r>
              <a:rPr lang="en-US" sz="3200" dirty="0" smtClean="0">
                <a:solidFill>
                  <a:schemeClr val="bg1"/>
                </a:solidFill>
              </a:rPr>
              <a:t>consultants</a:t>
            </a:r>
          </a:p>
          <a:p>
            <a:pPr marL="342900" indent="-342900">
              <a:spcBef>
                <a:spcPct val="20000"/>
              </a:spcBef>
              <a:buFontTx/>
              <a:buChar char="•"/>
            </a:pPr>
            <a:r>
              <a:rPr lang="en-US" sz="3200" dirty="0" smtClean="0">
                <a:solidFill>
                  <a:schemeClr val="bg1"/>
                </a:solidFill>
              </a:rPr>
              <a:t>Nutritional support</a:t>
            </a:r>
            <a:endParaRPr lang="en-US" sz="3200" dirty="0">
              <a:solidFill>
                <a:schemeClr val="bg1"/>
              </a:solidFill>
            </a:endParaRPr>
          </a:p>
        </p:txBody>
      </p:sp>
      <p:sp>
        <p:nvSpPr>
          <p:cNvPr id="23558" name="Line 6"/>
          <p:cNvSpPr>
            <a:spLocks noChangeShapeType="1"/>
          </p:cNvSpPr>
          <p:nvPr/>
        </p:nvSpPr>
        <p:spPr bwMode="auto">
          <a:xfrm>
            <a:off x="762000" y="1981200"/>
            <a:ext cx="7543800" cy="0"/>
          </a:xfrm>
          <a:prstGeom prst="line">
            <a:avLst/>
          </a:prstGeom>
          <a:noFill/>
          <a:ln w="9525">
            <a:solidFill>
              <a:srgbClr val="FF0000"/>
            </a:solidFill>
            <a:round/>
            <a:headEnd/>
            <a:tailEnd/>
          </a:ln>
          <a:effectLst/>
        </p:spPr>
        <p:txBody>
          <a:bodyPr wrap="none" anchor="ctr"/>
          <a:lstStyle/>
          <a:p>
            <a:endParaRPr lang="en-US"/>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148" name="Picture 4" descr="navy253"/>
          <p:cNvPicPr>
            <a:picLocks noChangeAspect="1" noChangeArrowheads="1"/>
          </p:cNvPicPr>
          <p:nvPr/>
        </p:nvPicPr>
        <p:blipFill>
          <a:blip r:embed="rId3" cstate="print">
            <a:lum bright="12000"/>
          </a:blip>
          <a:srcRect/>
          <a:stretch>
            <a:fillRect/>
          </a:stretch>
        </p:blipFill>
        <p:spPr bwMode="auto">
          <a:xfrm>
            <a:off x="1828800" y="1219200"/>
            <a:ext cx="5486400" cy="4048125"/>
          </a:xfrm>
          <a:prstGeom prst="rect">
            <a:avLst/>
          </a:prstGeom>
          <a:noFill/>
        </p:spPr>
      </p:pic>
      <p:sp>
        <p:nvSpPr>
          <p:cNvPr id="6149" name="Rectangle 5"/>
          <p:cNvSpPr>
            <a:spLocks noChangeArrowheads="1"/>
          </p:cNvSpPr>
          <p:nvPr/>
        </p:nvSpPr>
        <p:spPr bwMode="auto">
          <a:xfrm>
            <a:off x="0" y="304800"/>
            <a:ext cx="9144000" cy="641350"/>
          </a:xfrm>
          <a:prstGeom prst="rect">
            <a:avLst/>
          </a:prstGeom>
          <a:noFill/>
          <a:ln w="12700">
            <a:noFill/>
            <a:miter lim="800000"/>
            <a:headEnd type="none" w="sm" len="sm"/>
            <a:tailEnd type="none" w="sm" len="sm"/>
          </a:ln>
          <a:effectLst/>
        </p:spPr>
        <p:txBody>
          <a:bodyPr>
            <a:spAutoFit/>
          </a:bodyPr>
          <a:lstStyle/>
          <a:p>
            <a:pPr algn="ctr" eaLnBrk="0" hangingPunct="0"/>
            <a:r>
              <a:rPr lang="en-US" sz="3600" b="1">
                <a:solidFill>
                  <a:srgbClr val="FAFD00"/>
                </a:solidFill>
              </a:rPr>
              <a:t>Practical application of Damage Control</a:t>
            </a:r>
            <a:endParaRPr lang="en-US" sz="3600" b="1">
              <a:solidFill>
                <a:srgbClr val="FFFFFF"/>
              </a:solidFill>
              <a:latin typeface="Times New Roman" pitchFamily="18" charset="0"/>
            </a:endParaRPr>
          </a:p>
        </p:txBody>
      </p:sp>
      <p:sp>
        <p:nvSpPr>
          <p:cNvPr id="6150" name="Rectangle 6"/>
          <p:cNvSpPr>
            <a:spLocks noChangeArrowheads="1"/>
          </p:cNvSpPr>
          <p:nvPr/>
        </p:nvSpPr>
        <p:spPr bwMode="auto">
          <a:xfrm>
            <a:off x="0" y="5559425"/>
            <a:ext cx="9144000" cy="1066800"/>
          </a:xfrm>
          <a:prstGeom prst="rect">
            <a:avLst/>
          </a:prstGeom>
          <a:noFill/>
          <a:ln w="12700">
            <a:noFill/>
            <a:miter lim="800000"/>
            <a:headEnd type="none" w="sm" len="sm"/>
            <a:tailEnd type="none" w="sm" len="sm"/>
          </a:ln>
          <a:effectLst/>
        </p:spPr>
        <p:txBody>
          <a:bodyPr>
            <a:spAutoFit/>
          </a:bodyPr>
          <a:lstStyle/>
          <a:p>
            <a:pPr algn="ctr" eaLnBrk="0" hangingPunct="0"/>
            <a:r>
              <a:rPr lang="en-US" sz="3200" b="1">
                <a:solidFill>
                  <a:srgbClr val="FFFFFF"/>
                </a:solidFill>
              </a:rPr>
              <a:t>Wrapping and plugging of damaged</a:t>
            </a:r>
            <a:br>
              <a:rPr lang="en-US" sz="3200" b="1">
                <a:solidFill>
                  <a:srgbClr val="FFFFFF"/>
                </a:solidFill>
              </a:rPr>
            </a:br>
            <a:r>
              <a:rPr lang="en-US" sz="3200" b="1">
                <a:solidFill>
                  <a:srgbClr val="FFFFFF"/>
                </a:solidFill>
              </a:rPr>
              <a:t>propeller shaft</a:t>
            </a:r>
            <a:endParaRPr lang="en-US" sz="3600" b="1">
              <a:solidFill>
                <a:srgbClr val="FFFFFF"/>
              </a:solidFill>
              <a:latin typeface="Times New Roman" pitchFamily="18" charset="0"/>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3906" name="Rectangle 2"/>
          <p:cNvSpPr>
            <a:spLocks noGrp="1" noChangeArrowheads="1"/>
          </p:cNvSpPr>
          <p:nvPr>
            <p:ph type="title"/>
          </p:nvPr>
        </p:nvSpPr>
        <p:spPr/>
        <p:txBody>
          <a:bodyPr/>
          <a:lstStyle/>
          <a:p>
            <a:endParaRPr lang="en-US"/>
          </a:p>
        </p:txBody>
      </p:sp>
      <p:sp>
        <p:nvSpPr>
          <p:cNvPr id="123907" name="Rectangle 3"/>
          <p:cNvSpPr>
            <a:spLocks noGrp="1" noChangeArrowheads="1"/>
          </p:cNvSpPr>
          <p:nvPr>
            <p:ph type="body" idx="1"/>
          </p:nvPr>
        </p:nvSpPr>
        <p:spPr/>
        <p:txBody>
          <a:bodyPr/>
          <a:lstStyle/>
          <a:p>
            <a:endParaRPr lang="en-US"/>
          </a:p>
        </p:txBody>
      </p:sp>
      <p:pic>
        <p:nvPicPr>
          <p:cNvPr id="123908" name="Picture 4"/>
          <p:cNvPicPr>
            <a:picLocks noChangeAspect="1" noChangeArrowheads="1"/>
          </p:cNvPicPr>
          <p:nvPr/>
        </p:nvPicPr>
        <p:blipFill>
          <a:blip r:embed="rId2" cstate="print"/>
          <a:srcRect l="4295" r="3349"/>
          <a:stretch>
            <a:fillRect/>
          </a:stretch>
        </p:blipFill>
        <p:spPr bwMode="auto">
          <a:xfrm>
            <a:off x="304800" y="304800"/>
            <a:ext cx="8839200" cy="4757738"/>
          </a:xfrm>
          <a:prstGeom prst="rect">
            <a:avLst/>
          </a:prstGeom>
          <a:noFill/>
          <a:ln w="9525">
            <a:noFill/>
            <a:miter lim="800000"/>
            <a:headEnd/>
            <a:tailEnd/>
          </a:ln>
          <a:effectLst/>
        </p:spPr>
      </p:pic>
      <p:sp>
        <p:nvSpPr>
          <p:cNvPr id="123909" name="Rectangle 5"/>
          <p:cNvSpPr>
            <a:spLocks noChangeArrowheads="1"/>
          </p:cNvSpPr>
          <p:nvPr/>
        </p:nvSpPr>
        <p:spPr bwMode="auto">
          <a:xfrm>
            <a:off x="381000" y="5334000"/>
            <a:ext cx="7010400" cy="1752600"/>
          </a:xfrm>
          <a:prstGeom prst="rect">
            <a:avLst/>
          </a:prstGeom>
          <a:noFill/>
          <a:ln w="9525">
            <a:noFill/>
            <a:miter lim="800000"/>
            <a:headEnd/>
            <a:tailEnd/>
          </a:ln>
          <a:effectLst/>
        </p:spPr>
        <p:txBody>
          <a:bodyPr/>
          <a:lstStyle/>
          <a:p>
            <a:pPr marL="342900" indent="-342900">
              <a:spcBef>
                <a:spcPct val="20000"/>
              </a:spcBef>
            </a:pPr>
            <a:r>
              <a:rPr lang="en-US" sz="2800">
                <a:solidFill>
                  <a:schemeClr val="bg1"/>
                </a:solidFill>
                <a:latin typeface="Times New Roman" pitchFamily="18" charset="0"/>
                <a:cs typeface="Times New Roman" pitchFamily="18" charset="0"/>
              </a:rPr>
              <a:t> “Prolongation of the PT is the sentinel event…and occurs early in the operation”</a:t>
            </a:r>
          </a:p>
          <a:p>
            <a:pPr marL="342900" indent="-342900">
              <a:spcBef>
                <a:spcPct val="20000"/>
              </a:spcBef>
            </a:pPr>
            <a:endParaRPr lang="en-US" sz="2800">
              <a:solidFill>
                <a:schemeClr val="bg1"/>
              </a:solidFill>
              <a:latin typeface="Times New Roman" pitchFamily="18" charset="0"/>
              <a:cs typeface="Times New Roman" pitchFamily="18" charset="0"/>
            </a:endParaRPr>
          </a:p>
        </p:txBody>
      </p:sp>
      <p:sp>
        <p:nvSpPr>
          <p:cNvPr id="123910" name="Text Box 6"/>
          <p:cNvSpPr txBox="1">
            <a:spLocks noChangeArrowheads="1"/>
          </p:cNvSpPr>
          <p:nvPr/>
        </p:nvSpPr>
        <p:spPr bwMode="auto">
          <a:xfrm>
            <a:off x="5334000" y="6248400"/>
            <a:ext cx="2209800" cy="366713"/>
          </a:xfrm>
          <a:prstGeom prst="rect">
            <a:avLst/>
          </a:prstGeom>
          <a:noFill/>
          <a:ln w="9525">
            <a:noFill/>
            <a:miter lim="800000"/>
            <a:headEnd/>
            <a:tailEnd/>
          </a:ln>
          <a:effectLst/>
        </p:spPr>
        <p:txBody>
          <a:bodyPr>
            <a:spAutoFit/>
          </a:bodyPr>
          <a:lstStyle/>
          <a:p>
            <a:pPr>
              <a:spcBef>
                <a:spcPct val="50000"/>
              </a:spcBef>
            </a:pPr>
            <a:r>
              <a:rPr lang="en-US" b="1">
                <a:solidFill>
                  <a:srgbClr val="FFFF00"/>
                </a:solidFill>
                <a:latin typeface="Times New Roman" pitchFamily="18" charset="0"/>
                <a:cs typeface="Times New Roman" pitchFamily="18" charset="0"/>
              </a:rPr>
              <a:t>J Trauma 2003</a:t>
            </a: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9986" name="Rectangle 2"/>
          <p:cNvSpPr>
            <a:spLocks noGrp="1" noChangeArrowheads="1"/>
          </p:cNvSpPr>
          <p:nvPr>
            <p:ph type="title"/>
          </p:nvPr>
        </p:nvSpPr>
        <p:spPr>
          <a:xfrm>
            <a:off x="685800" y="228600"/>
            <a:ext cx="7772400" cy="685800"/>
          </a:xfrm>
        </p:spPr>
        <p:txBody>
          <a:bodyPr/>
          <a:lstStyle/>
          <a:p>
            <a:r>
              <a:rPr lang="en-US" dirty="0"/>
              <a:t>Nitrogen Balance in Open</a:t>
            </a:r>
            <a:r>
              <a:rPr lang="en-US" dirty="0" smtClean="0"/>
              <a:t> Abdomen</a:t>
            </a:r>
            <a:endParaRPr lang="en-US" dirty="0"/>
          </a:p>
        </p:txBody>
      </p:sp>
      <p:sp>
        <p:nvSpPr>
          <p:cNvPr id="169987" name="Rectangle 3"/>
          <p:cNvSpPr>
            <a:spLocks noGrp="1" noChangeArrowheads="1"/>
          </p:cNvSpPr>
          <p:nvPr>
            <p:ph type="body" idx="1"/>
          </p:nvPr>
        </p:nvSpPr>
        <p:spPr>
          <a:xfrm>
            <a:off x="228600" y="1752600"/>
            <a:ext cx="8686800" cy="4495800"/>
          </a:xfrm>
        </p:spPr>
        <p:txBody>
          <a:bodyPr/>
          <a:lstStyle/>
          <a:p>
            <a:r>
              <a:rPr lang="en-US" sz="2800" dirty="0" smtClean="0"/>
              <a:t>Estimate </a:t>
            </a:r>
            <a:r>
              <a:rPr lang="en-US" sz="2800" dirty="0"/>
              <a:t>of 2g of nitrogen per liter of abdominal fluid output.</a:t>
            </a:r>
          </a:p>
          <a:p>
            <a:r>
              <a:rPr lang="en-US" sz="2800" dirty="0"/>
              <a:t>NB = </a:t>
            </a:r>
            <a:r>
              <a:rPr lang="en-US" sz="2800" dirty="0" err="1"/>
              <a:t>N</a:t>
            </a:r>
            <a:r>
              <a:rPr lang="en-US" sz="2800" baseline="-25000" dirty="0" err="1"/>
              <a:t>intake</a:t>
            </a:r>
            <a:r>
              <a:rPr lang="en-US" sz="2800" dirty="0"/>
              <a:t>- </a:t>
            </a:r>
            <a:r>
              <a:rPr lang="en-US" dirty="0"/>
              <a:t>(</a:t>
            </a:r>
            <a:r>
              <a:rPr lang="en-US" sz="2800" dirty="0"/>
              <a:t>UUN + 4 + (2  </a:t>
            </a:r>
            <a:r>
              <a:rPr lang="en-US" sz="2800" dirty="0" err="1"/>
              <a:t>x</a:t>
            </a:r>
            <a:r>
              <a:rPr lang="en-US" sz="2800" dirty="0"/>
              <a:t> </a:t>
            </a:r>
            <a:r>
              <a:rPr lang="en-US" sz="2800" dirty="0" err="1"/>
              <a:t>Abd</a:t>
            </a:r>
            <a:r>
              <a:rPr lang="en-US" sz="2800" dirty="0"/>
              <a:t> Fluid Output </a:t>
            </a:r>
            <a:r>
              <a:rPr lang="en-US" sz="1800" dirty="0"/>
              <a:t>(Liters)</a:t>
            </a:r>
            <a:r>
              <a:rPr lang="en-US" sz="2800" dirty="0"/>
              <a:t>) )</a:t>
            </a:r>
          </a:p>
        </p:txBody>
      </p:sp>
      <p:sp>
        <p:nvSpPr>
          <p:cNvPr id="169988" name="Text Box 4"/>
          <p:cNvSpPr txBox="1">
            <a:spLocks noChangeArrowheads="1"/>
          </p:cNvSpPr>
          <p:nvPr/>
        </p:nvSpPr>
        <p:spPr bwMode="auto">
          <a:xfrm>
            <a:off x="685800" y="6096000"/>
            <a:ext cx="5410200" cy="457200"/>
          </a:xfrm>
          <a:prstGeom prst="rect">
            <a:avLst/>
          </a:prstGeom>
          <a:noFill/>
          <a:ln w="12700">
            <a:noFill/>
            <a:miter lim="800000"/>
            <a:headEnd type="none" w="sm" len="sm"/>
            <a:tailEnd type="none" w="sm" len="sm"/>
          </a:ln>
          <a:effectLst/>
        </p:spPr>
        <p:txBody>
          <a:bodyPr>
            <a:prstTxWarp prst="textNoShape">
              <a:avLst/>
            </a:prstTxWarp>
            <a:spAutoFit/>
          </a:bodyPr>
          <a:lstStyle/>
          <a:p>
            <a:pPr>
              <a:spcBef>
                <a:spcPct val="50000"/>
              </a:spcBef>
            </a:pPr>
            <a:r>
              <a:rPr lang="en-US" b="1" dirty="0">
                <a:solidFill>
                  <a:srgbClr val="FFFF00"/>
                </a:solidFill>
              </a:rPr>
              <a:t>Cheatham et al. CCM 2007 vol.35, no. 1</a:t>
            </a: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0">
  <p:cSld>
    <p:spTree>
      <p:nvGrpSpPr>
        <p:cNvPr id="1" name=""/>
        <p:cNvGrpSpPr/>
        <p:nvPr/>
      </p:nvGrpSpPr>
      <p:grpSpPr>
        <a:xfrm>
          <a:off x="0" y="0"/>
          <a:ext cx="0" cy="0"/>
          <a:chOff x="0" y="0"/>
          <a:chExt cx="0" cy="0"/>
        </a:xfrm>
      </p:grpSpPr>
      <p:sp>
        <p:nvSpPr>
          <p:cNvPr id="114690" name="Rectangle 2"/>
          <p:cNvSpPr>
            <a:spLocks noGrp="1" noChangeArrowheads="1"/>
          </p:cNvSpPr>
          <p:nvPr>
            <p:ph type="title"/>
          </p:nvPr>
        </p:nvSpPr>
        <p:spPr/>
        <p:txBody>
          <a:bodyPr/>
          <a:lstStyle/>
          <a:p>
            <a:endParaRPr lang="en-US"/>
          </a:p>
        </p:txBody>
      </p:sp>
      <p:sp>
        <p:nvSpPr>
          <p:cNvPr id="114691" name="Rectangle 3"/>
          <p:cNvSpPr>
            <a:spLocks noGrp="1" noChangeArrowheads="1"/>
          </p:cNvSpPr>
          <p:nvPr>
            <p:ph type="body" idx="1"/>
          </p:nvPr>
        </p:nvSpPr>
        <p:spPr/>
        <p:txBody>
          <a:bodyPr/>
          <a:lstStyle/>
          <a:p>
            <a:endParaRPr lang="en-US"/>
          </a:p>
        </p:txBody>
      </p:sp>
      <p:pic>
        <p:nvPicPr>
          <p:cNvPr id="114692" name="Picture 4" descr="F7transfusions"/>
          <p:cNvPicPr>
            <a:picLocks noChangeAspect="1" noChangeArrowheads="1"/>
          </p:cNvPicPr>
          <p:nvPr/>
        </p:nvPicPr>
        <p:blipFill>
          <a:blip r:embed="rId2" cstate="print"/>
          <a:srcRect/>
          <a:stretch>
            <a:fillRect/>
          </a:stretch>
        </p:blipFill>
        <p:spPr bwMode="auto">
          <a:xfrm>
            <a:off x="762000" y="1219200"/>
            <a:ext cx="7620000" cy="4762500"/>
          </a:xfrm>
          <a:prstGeom prst="rect">
            <a:avLst/>
          </a:prstGeom>
          <a:noFill/>
        </p:spPr>
      </p:pic>
      <p:sp>
        <p:nvSpPr>
          <p:cNvPr id="114693" name="Rectangle 5"/>
          <p:cNvSpPr>
            <a:spLocks noChangeArrowheads="1"/>
          </p:cNvSpPr>
          <p:nvPr/>
        </p:nvSpPr>
        <p:spPr bwMode="auto">
          <a:xfrm>
            <a:off x="762000" y="152400"/>
            <a:ext cx="7772400" cy="1143000"/>
          </a:xfrm>
          <a:prstGeom prst="rect">
            <a:avLst/>
          </a:prstGeom>
          <a:noFill/>
          <a:ln w="9525">
            <a:noFill/>
            <a:miter lim="800000"/>
            <a:headEnd/>
            <a:tailEnd/>
          </a:ln>
          <a:effectLst/>
        </p:spPr>
        <p:txBody>
          <a:bodyPr anchor="ctr"/>
          <a:lstStyle/>
          <a:p>
            <a:pPr algn="ctr"/>
            <a:r>
              <a:rPr lang="en-US" sz="4400">
                <a:solidFill>
                  <a:srgbClr val="FFFF00"/>
                </a:solidFill>
              </a:rPr>
              <a:t>Factor VII in Trauma</a:t>
            </a:r>
          </a:p>
        </p:txBody>
      </p:sp>
    </p:spTree>
  </p:cSld>
  <p:clrMapOvr>
    <a:masterClrMapping/>
  </p:clrMapOvr>
  <p:transition/>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0">
  <p:cSld>
    <p:spTree>
      <p:nvGrpSpPr>
        <p:cNvPr id="1" name=""/>
        <p:cNvGrpSpPr/>
        <p:nvPr/>
      </p:nvGrpSpPr>
      <p:grpSpPr>
        <a:xfrm>
          <a:off x="0" y="0"/>
          <a:ext cx="0" cy="0"/>
          <a:chOff x="0" y="0"/>
          <a:chExt cx="0" cy="0"/>
        </a:xfrm>
      </p:grpSpPr>
      <p:sp>
        <p:nvSpPr>
          <p:cNvPr id="121858" name="Rectangle 2"/>
          <p:cNvSpPr>
            <a:spLocks noGrp="1" noChangeArrowheads="1"/>
          </p:cNvSpPr>
          <p:nvPr>
            <p:ph type="title"/>
          </p:nvPr>
        </p:nvSpPr>
        <p:spPr/>
        <p:txBody>
          <a:bodyPr/>
          <a:lstStyle/>
          <a:p>
            <a:endParaRPr lang="en-US"/>
          </a:p>
        </p:txBody>
      </p:sp>
      <p:sp>
        <p:nvSpPr>
          <p:cNvPr id="121859" name="Rectangle 3"/>
          <p:cNvSpPr>
            <a:spLocks noGrp="1" noChangeArrowheads="1"/>
          </p:cNvSpPr>
          <p:nvPr>
            <p:ph type="body" idx="1"/>
          </p:nvPr>
        </p:nvSpPr>
        <p:spPr/>
        <p:txBody>
          <a:bodyPr/>
          <a:lstStyle/>
          <a:p>
            <a:endParaRPr lang="en-US"/>
          </a:p>
        </p:txBody>
      </p:sp>
      <p:sp>
        <p:nvSpPr>
          <p:cNvPr id="121860" name="Rectangle 4"/>
          <p:cNvSpPr>
            <a:spLocks noChangeArrowheads="1"/>
          </p:cNvSpPr>
          <p:nvPr/>
        </p:nvSpPr>
        <p:spPr bwMode="auto">
          <a:xfrm>
            <a:off x="685800" y="609600"/>
            <a:ext cx="7772400" cy="1143000"/>
          </a:xfrm>
          <a:prstGeom prst="rect">
            <a:avLst/>
          </a:prstGeom>
          <a:noFill/>
          <a:ln w="9525">
            <a:noFill/>
            <a:miter lim="800000"/>
            <a:headEnd/>
            <a:tailEnd/>
          </a:ln>
          <a:effectLst/>
        </p:spPr>
        <p:txBody>
          <a:bodyPr anchor="ctr"/>
          <a:lstStyle/>
          <a:p>
            <a:pPr algn="ctr"/>
            <a:r>
              <a:rPr lang="en-US" sz="4400">
                <a:solidFill>
                  <a:srgbClr val="FFFF00"/>
                </a:solidFill>
              </a:rPr>
              <a:t>Factor VII</a:t>
            </a:r>
          </a:p>
        </p:txBody>
      </p:sp>
      <p:sp>
        <p:nvSpPr>
          <p:cNvPr id="121861" name="Rectangle 5"/>
          <p:cNvSpPr>
            <a:spLocks noChangeArrowheads="1"/>
          </p:cNvSpPr>
          <p:nvPr/>
        </p:nvSpPr>
        <p:spPr bwMode="auto">
          <a:xfrm>
            <a:off x="685800" y="1981200"/>
            <a:ext cx="7772400" cy="4114800"/>
          </a:xfrm>
          <a:prstGeom prst="rect">
            <a:avLst/>
          </a:prstGeom>
          <a:noFill/>
          <a:ln w="9525">
            <a:noFill/>
            <a:miter lim="800000"/>
            <a:headEnd/>
            <a:tailEnd/>
          </a:ln>
          <a:effectLst/>
        </p:spPr>
        <p:txBody>
          <a:bodyPr/>
          <a:lstStyle/>
          <a:p>
            <a:pPr marL="342900" indent="-342900">
              <a:spcBef>
                <a:spcPct val="20000"/>
              </a:spcBef>
              <a:buFontTx/>
              <a:buChar char="•"/>
            </a:pPr>
            <a:r>
              <a:rPr lang="en-US" sz="3200">
                <a:solidFill>
                  <a:schemeClr val="bg1"/>
                </a:solidFill>
              </a:rPr>
              <a:t>Variable dosing</a:t>
            </a:r>
          </a:p>
          <a:p>
            <a:pPr marL="742950" lvl="1" indent="-285750">
              <a:spcBef>
                <a:spcPct val="20000"/>
              </a:spcBef>
              <a:buFontTx/>
              <a:buChar char="–"/>
            </a:pPr>
            <a:r>
              <a:rPr lang="en-US" sz="2800">
                <a:solidFill>
                  <a:schemeClr val="bg1"/>
                </a:solidFill>
              </a:rPr>
              <a:t>90 micrograms/kg </a:t>
            </a:r>
          </a:p>
          <a:p>
            <a:pPr marL="742950" lvl="1" indent="-285750">
              <a:spcBef>
                <a:spcPct val="20000"/>
              </a:spcBef>
              <a:buFontTx/>
              <a:buChar char="–"/>
            </a:pPr>
            <a:r>
              <a:rPr lang="en-US" sz="2800">
                <a:solidFill>
                  <a:schemeClr val="bg1"/>
                </a:solidFill>
              </a:rPr>
              <a:t>40 micrograms/kg</a:t>
            </a:r>
          </a:p>
          <a:p>
            <a:pPr marL="342900" indent="-342900">
              <a:spcBef>
                <a:spcPct val="20000"/>
              </a:spcBef>
              <a:buFontTx/>
              <a:buChar char="•"/>
            </a:pPr>
            <a:r>
              <a:rPr lang="en-US" sz="3200">
                <a:solidFill>
                  <a:schemeClr val="bg1"/>
                </a:solidFill>
              </a:rPr>
              <a:t>$20,000 direct cost</a:t>
            </a:r>
          </a:p>
          <a:p>
            <a:pPr marL="342900" indent="-342900">
              <a:spcBef>
                <a:spcPct val="20000"/>
              </a:spcBef>
              <a:buFontTx/>
              <a:buChar char="•"/>
            </a:pPr>
            <a:r>
              <a:rPr lang="en-US" sz="3200">
                <a:solidFill>
                  <a:schemeClr val="bg1"/>
                </a:solidFill>
              </a:rPr>
              <a:t>Half-life 2.5 hours</a:t>
            </a:r>
          </a:p>
        </p:txBody>
      </p:sp>
    </p:spTree>
  </p:cSld>
  <p:clrMapOvr>
    <a:masterClrMapping/>
  </p:clrMapOvr>
  <p:transition/>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0">
  <p:cSld>
    <p:spTree>
      <p:nvGrpSpPr>
        <p:cNvPr id="1" name=""/>
        <p:cNvGrpSpPr/>
        <p:nvPr/>
      </p:nvGrpSpPr>
      <p:grpSpPr>
        <a:xfrm>
          <a:off x="0" y="0"/>
          <a:ext cx="0" cy="0"/>
          <a:chOff x="0" y="0"/>
          <a:chExt cx="0" cy="0"/>
        </a:xfrm>
      </p:grpSpPr>
      <p:sp>
        <p:nvSpPr>
          <p:cNvPr id="118786" name="Rectangle 2"/>
          <p:cNvSpPr>
            <a:spLocks noGrp="1" noChangeArrowheads="1"/>
          </p:cNvSpPr>
          <p:nvPr>
            <p:ph type="title"/>
          </p:nvPr>
        </p:nvSpPr>
        <p:spPr/>
        <p:txBody>
          <a:bodyPr/>
          <a:lstStyle/>
          <a:p>
            <a:endParaRPr lang="en-US"/>
          </a:p>
        </p:txBody>
      </p:sp>
      <p:sp>
        <p:nvSpPr>
          <p:cNvPr id="118787" name="Rectangle 3"/>
          <p:cNvSpPr>
            <a:spLocks noGrp="1" noChangeArrowheads="1"/>
          </p:cNvSpPr>
          <p:nvPr>
            <p:ph type="body" idx="1"/>
          </p:nvPr>
        </p:nvSpPr>
        <p:spPr/>
        <p:txBody>
          <a:bodyPr/>
          <a:lstStyle/>
          <a:p>
            <a:endParaRPr lang="en-US"/>
          </a:p>
        </p:txBody>
      </p:sp>
      <p:sp>
        <p:nvSpPr>
          <p:cNvPr id="118788" name="Rectangle 4"/>
          <p:cNvSpPr>
            <a:spLocks noChangeArrowheads="1"/>
          </p:cNvSpPr>
          <p:nvPr/>
        </p:nvSpPr>
        <p:spPr bwMode="auto">
          <a:xfrm>
            <a:off x="685800" y="609600"/>
            <a:ext cx="7772400" cy="1143000"/>
          </a:xfrm>
          <a:prstGeom prst="rect">
            <a:avLst/>
          </a:prstGeom>
          <a:noFill/>
          <a:ln w="9525">
            <a:noFill/>
            <a:miter lim="800000"/>
            <a:headEnd/>
            <a:tailEnd/>
          </a:ln>
          <a:effectLst/>
        </p:spPr>
        <p:txBody>
          <a:bodyPr anchor="ctr"/>
          <a:lstStyle/>
          <a:p>
            <a:pPr algn="ctr"/>
            <a:r>
              <a:rPr lang="en-US" sz="4400">
                <a:solidFill>
                  <a:srgbClr val="FFFF00"/>
                </a:solidFill>
              </a:rPr>
              <a:t>Factor VII - Timing</a:t>
            </a:r>
          </a:p>
        </p:txBody>
      </p:sp>
      <p:pic>
        <p:nvPicPr>
          <p:cNvPr id="118789" name="Picture 5" descr="ovidweb"/>
          <p:cNvPicPr>
            <a:picLocks noChangeAspect="1" noChangeArrowheads="1"/>
          </p:cNvPicPr>
          <p:nvPr/>
        </p:nvPicPr>
        <p:blipFill>
          <a:blip r:embed="rId2" cstate="print"/>
          <a:srcRect r="4636"/>
          <a:stretch>
            <a:fillRect/>
          </a:stretch>
        </p:blipFill>
        <p:spPr bwMode="auto">
          <a:xfrm>
            <a:off x="0" y="2286000"/>
            <a:ext cx="9144000" cy="2778125"/>
          </a:xfrm>
          <a:prstGeom prst="rect">
            <a:avLst/>
          </a:prstGeom>
          <a:noFill/>
        </p:spPr>
      </p:pic>
      <p:sp>
        <p:nvSpPr>
          <p:cNvPr id="118790" name="Text Box 6"/>
          <p:cNvSpPr txBox="1">
            <a:spLocks noChangeArrowheads="1"/>
          </p:cNvSpPr>
          <p:nvPr/>
        </p:nvSpPr>
        <p:spPr bwMode="auto">
          <a:xfrm>
            <a:off x="381000" y="6172200"/>
            <a:ext cx="4267200" cy="366713"/>
          </a:xfrm>
          <a:prstGeom prst="rect">
            <a:avLst/>
          </a:prstGeom>
          <a:noFill/>
          <a:ln w="9525">
            <a:noFill/>
            <a:miter lim="800000"/>
            <a:headEnd/>
            <a:tailEnd/>
          </a:ln>
          <a:effectLst/>
        </p:spPr>
        <p:txBody>
          <a:bodyPr>
            <a:spAutoFit/>
          </a:bodyPr>
          <a:lstStyle/>
          <a:p>
            <a:pPr>
              <a:spcBef>
                <a:spcPct val="50000"/>
              </a:spcBef>
            </a:pPr>
            <a:r>
              <a:rPr lang="en-US" b="1">
                <a:solidFill>
                  <a:srgbClr val="FFFF00"/>
                </a:solidFill>
                <a:latin typeface="Times New Roman" pitchFamily="18" charset="0"/>
                <a:cs typeface="Times New Roman" pitchFamily="18" charset="0"/>
              </a:rPr>
              <a:t>J Trauma 2007; 62 : 1095-1101 </a:t>
            </a:r>
          </a:p>
        </p:txBody>
      </p:sp>
      <p:sp>
        <p:nvSpPr>
          <p:cNvPr id="118791" name="Rectangle 7"/>
          <p:cNvSpPr>
            <a:spLocks noChangeArrowheads="1"/>
          </p:cNvSpPr>
          <p:nvPr/>
        </p:nvSpPr>
        <p:spPr bwMode="auto">
          <a:xfrm>
            <a:off x="0" y="3429000"/>
            <a:ext cx="9144000" cy="457200"/>
          </a:xfrm>
          <a:prstGeom prst="rect">
            <a:avLst/>
          </a:prstGeom>
          <a:noFill/>
          <a:ln w="28575">
            <a:solidFill>
              <a:srgbClr val="FF3300"/>
            </a:solidFill>
            <a:miter lim="800000"/>
            <a:headEnd/>
            <a:tailEnd/>
          </a:ln>
          <a:effectLst/>
        </p:spPr>
        <p:txBody>
          <a:bodyPr wrap="none" anchor="ctr"/>
          <a:lstStyle/>
          <a:p>
            <a:endParaRPr lang="en-US"/>
          </a:p>
        </p:txBody>
      </p:sp>
      <p:sp>
        <p:nvSpPr>
          <p:cNvPr id="118792" name="Text Box 8"/>
          <p:cNvSpPr txBox="1">
            <a:spLocks noChangeArrowheads="1"/>
          </p:cNvSpPr>
          <p:nvPr/>
        </p:nvSpPr>
        <p:spPr bwMode="auto">
          <a:xfrm>
            <a:off x="4038600" y="4800600"/>
            <a:ext cx="1143000" cy="366713"/>
          </a:xfrm>
          <a:prstGeom prst="rect">
            <a:avLst/>
          </a:prstGeom>
          <a:noFill/>
          <a:ln w="9525">
            <a:noFill/>
            <a:miter lim="800000"/>
            <a:headEnd/>
            <a:tailEnd/>
          </a:ln>
          <a:effectLst/>
        </p:spPr>
        <p:txBody>
          <a:bodyPr>
            <a:spAutoFit/>
          </a:bodyPr>
          <a:lstStyle/>
          <a:p>
            <a:pPr>
              <a:spcBef>
                <a:spcPct val="50000"/>
              </a:spcBef>
            </a:pPr>
            <a:r>
              <a:rPr lang="en-US" b="1">
                <a:latin typeface="Times New Roman" pitchFamily="18" charset="0"/>
                <a:cs typeface="Times New Roman" pitchFamily="18" charset="0"/>
              </a:rPr>
              <a:t>N=17</a:t>
            </a:r>
          </a:p>
        </p:txBody>
      </p:sp>
      <p:sp>
        <p:nvSpPr>
          <p:cNvPr id="118793" name="Text Box 9"/>
          <p:cNvSpPr txBox="1">
            <a:spLocks noChangeArrowheads="1"/>
          </p:cNvSpPr>
          <p:nvPr/>
        </p:nvSpPr>
        <p:spPr bwMode="auto">
          <a:xfrm>
            <a:off x="6477000" y="4800600"/>
            <a:ext cx="1143000" cy="366713"/>
          </a:xfrm>
          <a:prstGeom prst="rect">
            <a:avLst/>
          </a:prstGeom>
          <a:noFill/>
          <a:ln w="9525">
            <a:noFill/>
            <a:miter lim="800000"/>
            <a:headEnd/>
            <a:tailEnd/>
          </a:ln>
          <a:effectLst/>
        </p:spPr>
        <p:txBody>
          <a:bodyPr>
            <a:spAutoFit/>
          </a:bodyPr>
          <a:lstStyle/>
          <a:p>
            <a:pPr>
              <a:spcBef>
                <a:spcPct val="50000"/>
              </a:spcBef>
            </a:pPr>
            <a:r>
              <a:rPr lang="en-US" b="1">
                <a:latin typeface="Times New Roman" pitchFamily="18" charset="0"/>
                <a:cs typeface="Times New Roman" pitchFamily="18" charset="0"/>
              </a:rPr>
              <a:t>N=44</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879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8791" grpId="0" animBg="1"/>
    </p:bldLst>
  </p:timing>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0">
  <p:cSld>
    <p:spTree>
      <p:nvGrpSpPr>
        <p:cNvPr id="1" name=""/>
        <p:cNvGrpSpPr/>
        <p:nvPr/>
      </p:nvGrpSpPr>
      <p:grpSpPr>
        <a:xfrm>
          <a:off x="0" y="0"/>
          <a:ext cx="0" cy="0"/>
          <a:chOff x="0" y="0"/>
          <a:chExt cx="0" cy="0"/>
        </a:xfrm>
      </p:grpSpPr>
      <p:sp>
        <p:nvSpPr>
          <p:cNvPr id="115714" name="Rectangle 2"/>
          <p:cNvSpPr>
            <a:spLocks noGrp="1" noChangeArrowheads="1"/>
          </p:cNvSpPr>
          <p:nvPr>
            <p:ph type="title"/>
          </p:nvPr>
        </p:nvSpPr>
        <p:spPr/>
        <p:txBody>
          <a:bodyPr/>
          <a:lstStyle/>
          <a:p>
            <a:endParaRPr lang="en-US"/>
          </a:p>
        </p:txBody>
      </p:sp>
      <p:sp>
        <p:nvSpPr>
          <p:cNvPr id="115715" name="Rectangle 3"/>
          <p:cNvSpPr>
            <a:spLocks noGrp="1" noChangeArrowheads="1"/>
          </p:cNvSpPr>
          <p:nvPr>
            <p:ph type="body" idx="1"/>
          </p:nvPr>
        </p:nvSpPr>
        <p:spPr/>
        <p:txBody>
          <a:bodyPr/>
          <a:lstStyle/>
          <a:p>
            <a:endParaRPr lang="en-US"/>
          </a:p>
        </p:txBody>
      </p:sp>
      <p:sp>
        <p:nvSpPr>
          <p:cNvPr id="115716" name="Rectangle 4"/>
          <p:cNvSpPr>
            <a:spLocks noChangeArrowheads="1"/>
          </p:cNvSpPr>
          <p:nvPr/>
        </p:nvSpPr>
        <p:spPr bwMode="auto">
          <a:xfrm>
            <a:off x="685800" y="609600"/>
            <a:ext cx="7772400" cy="1143000"/>
          </a:xfrm>
          <a:prstGeom prst="rect">
            <a:avLst/>
          </a:prstGeom>
          <a:noFill/>
          <a:ln w="9525">
            <a:noFill/>
            <a:miter lim="800000"/>
            <a:headEnd/>
            <a:tailEnd/>
          </a:ln>
          <a:effectLst/>
        </p:spPr>
        <p:txBody>
          <a:bodyPr anchor="ctr"/>
          <a:lstStyle/>
          <a:p>
            <a:pPr algn="ctr"/>
            <a:r>
              <a:rPr lang="en-US" sz="4400">
                <a:solidFill>
                  <a:srgbClr val="FFFF00"/>
                </a:solidFill>
              </a:rPr>
              <a:t>Factor VII in Trauma</a:t>
            </a:r>
          </a:p>
        </p:txBody>
      </p:sp>
      <p:sp>
        <p:nvSpPr>
          <p:cNvPr id="115717" name="Rectangle 5"/>
          <p:cNvSpPr>
            <a:spLocks noChangeArrowheads="1"/>
          </p:cNvSpPr>
          <p:nvPr/>
        </p:nvSpPr>
        <p:spPr bwMode="auto">
          <a:xfrm>
            <a:off x="685800" y="1981200"/>
            <a:ext cx="7772400" cy="4114800"/>
          </a:xfrm>
          <a:prstGeom prst="rect">
            <a:avLst/>
          </a:prstGeom>
          <a:noFill/>
          <a:ln w="9525">
            <a:noFill/>
            <a:miter lim="800000"/>
            <a:headEnd/>
            <a:tailEnd/>
          </a:ln>
          <a:effectLst/>
        </p:spPr>
        <p:txBody>
          <a:bodyPr/>
          <a:lstStyle/>
          <a:p>
            <a:pPr marL="342900" indent="-342900">
              <a:spcBef>
                <a:spcPct val="20000"/>
              </a:spcBef>
              <a:buFontTx/>
              <a:buChar char="•"/>
            </a:pPr>
            <a:r>
              <a:rPr lang="en-US" sz="3200">
                <a:solidFill>
                  <a:schemeClr val="bg1"/>
                </a:solidFill>
              </a:rPr>
              <a:t>Futile if:</a:t>
            </a:r>
          </a:p>
          <a:p>
            <a:pPr marL="742950" lvl="1" indent="-285750">
              <a:spcBef>
                <a:spcPct val="20000"/>
              </a:spcBef>
              <a:buFontTx/>
              <a:buChar char="–"/>
            </a:pPr>
            <a:r>
              <a:rPr lang="en-US" sz="2800">
                <a:solidFill>
                  <a:schemeClr val="bg1"/>
                </a:solidFill>
              </a:rPr>
              <a:t>pH &lt; 7.1</a:t>
            </a:r>
          </a:p>
          <a:p>
            <a:pPr marL="742950" lvl="1" indent="-285750">
              <a:spcBef>
                <a:spcPct val="20000"/>
              </a:spcBef>
              <a:buFontTx/>
              <a:buChar char="–"/>
            </a:pPr>
            <a:r>
              <a:rPr lang="en-US" sz="2800">
                <a:solidFill>
                  <a:schemeClr val="bg1"/>
                </a:solidFill>
              </a:rPr>
              <a:t>Platelet &lt; 50,000 cells/microliter</a:t>
            </a:r>
          </a:p>
          <a:p>
            <a:pPr marL="742950" lvl="1" indent="-285750">
              <a:spcBef>
                <a:spcPct val="20000"/>
              </a:spcBef>
              <a:buFontTx/>
              <a:buChar char="–"/>
            </a:pPr>
            <a:r>
              <a:rPr lang="en-US" sz="2800">
                <a:solidFill>
                  <a:schemeClr val="bg1"/>
                </a:solidFill>
              </a:rPr>
              <a:t>PT &gt; 17.6 seconds</a:t>
            </a:r>
          </a:p>
          <a:p>
            <a:pPr marL="742950" lvl="1" indent="-285750">
              <a:spcBef>
                <a:spcPct val="20000"/>
              </a:spcBef>
              <a:buFontTx/>
              <a:buChar char="–"/>
            </a:pPr>
            <a:r>
              <a:rPr lang="en-US" sz="2800">
                <a:solidFill>
                  <a:schemeClr val="bg1"/>
                </a:solidFill>
              </a:rPr>
              <a:t>Lactate &gt; 13 mg/dl</a:t>
            </a:r>
          </a:p>
          <a:p>
            <a:pPr marL="742950" lvl="1" indent="-285750">
              <a:spcBef>
                <a:spcPct val="20000"/>
              </a:spcBef>
              <a:buFontTx/>
              <a:buChar char="–"/>
            </a:pPr>
            <a:r>
              <a:rPr lang="en-US" sz="2800">
                <a:solidFill>
                  <a:schemeClr val="bg1"/>
                </a:solidFill>
              </a:rPr>
              <a:t>RTS &lt; 4</a:t>
            </a:r>
          </a:p>
        </p:txBody>
      </p:sp>
      <p:sp>
        <p:nvSpPr>
          <p:cNvPr id="115718" name="Text Box 6"/>
          <p:cNvSpPr txBox="1">
            <a:spLocks noChangeArrowheads="1"/>
          </p:cNvSpPr>
          <p:nvPr/>
        </p:nvSpPr>
        <p:spPr bwMode="auto">
          <a:xfrm>
            <a:off x="457200" y="5853113"/>
            <a:ext cx="4800600" cy="779462"/>
          </a:xfrm>
          <a:prstGeom prst="rect">
            <a:avLst/>
          </a:prstGeom>
          <a:noFill/>
          <a:ln w="9525">
            <a:noFill/>
            <a:miter lim="800000"/>
            <a:headEnd/>
            <a:tailEnd/>
          </a:ln>
          <a:effectLst/>
        </p:spPr>
        <p:txBody>
          <a:bodyPr>
            <a:spAutoFit/>
          </a:bodyPr>
          <a:lstStyle/>
          <a:p>
            <a:pPr>
              <a:spcBef>
                <a:spcPct val="50000"/>
              </a:spcBef>
            </a:pPr>
            <a:r>
              <a:rPr lang="en-US" b="1">
                <a:solidFill>
                  <a:srgbClr val="FFFF00"/>
                </a:solidFill>
                <a:latin typeface="Times New Roman" pitchFamily="18" charset="0"/>
                <a:cs typeface="Times New Roman" pitchFamily="18" charset="0"/>
              </a:rPr>
              <a:t>J Trauma 2005; 59: 609</a:t>
            </a:r>
          </a:p>
          <a:p>
            <a:pPr>
              <a:spcBef>
                <a:spcPct val="50000"/>
              </a:spcBef>
            </a:pPr>
            <a:r>
              <a:rPr lang="en-US" b="1">
                <a:solidFill>
                  <a:srgbClr val="FFFF00"/>
                </a:solidFill>
                <a:latin typeface="Times New Roman" pitchFamily="18" charset="0"/>
                <a:cs typeface="Times New Roman" pitchFamily="18" charset="0"/>
              </a:rPr>
              <a:t>J Trauma 2004; 57: 709</a:t>
            </a:r>
          </a:p>
        </p:txBody>
      </p:sp>
    </p:spTree>
  </p:cSld>
  <p:clrMapOvr>
    <a:masterClrMapping/>
  </p:clrMapOvr>
  <p:transition/>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aphicFrame>
        <p:nvGraphicFramePr>
          <p:cNvPr id="59396" name="Object 4"/>
          <p:cNvGraphicFramePr>
            <a:graphicFrameLocks noChangeAspect="1"/>
          </p:cNvGraphicFramePr>
          <p:nvPr/>
        </p:nvGraphicFramePr>
        <p:xfrm>
          <a:off x="0" y="0"/>
          <a:ext cx="9144000" cy="6858000"/>
        </p:xfrm>
        <a:graphic>
          <a:graphicData uri="http://schemas.openxmlformats.org/presentationml/2006/ole">
            <p:oleObj spid="_x0000_s59396" name="Slide" r:id="rId4" imgW="4572000" imgH="3429000" progId="">
              <p:embed/>
            </p:oleObj>
          </a:graphicData>
        </a:graphic>
      </p:graphicFrame>
    </p:spTree>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4580" name="Rectangle 4"/>
          <p:cNvSpPr>
            <a:spLocks noChangeArrowheads="1"/>
          </p:cNvSpPr>
          <p:nvPr/>
        </p:nvSpPr>
        <p:spPr bwMode="auto">
          <a:xfrm>
            <a:off x="685800" y="609600"/>
            <a:ext cx="7772400" cy="1143000"/>
          </a:xfrm>
          <a:prstGeom prst="rect">
            <a:avLst/>
          </a:prstGeom>
          <a:noFill/>
          <a:ln w="9525">
            <a:noFill/>
            <a:miter lim="800000"/>
            <a:headEnd/>
            <a:tailEnd/>
          </a:ln>
          <a:effectLst/>
        </p:spPr>
        <p:txBody>
          <a:bodyPr anchor="ctr"/>
          <a:lstStyle/>
          <a:p>
            <a:pPr algn="ctr"/>
            <a:r>
              <a:rPr lang="en-US" sz="4400">
                <a:solidFill>
                  <a:srgbClr val="FFFF00"/>
                </a:solidFill>
              </a:rPr>
              <a:t>Damage control – Part II</a:t>
            </a:r>
            <a:br>
              <a:rPr lang="en-US" sz="4400">
                <a:solidFill>
                  <a:srgbClr val="FFFF00"/>
                </a:solidFill>
              </a:rPr>
            </a:br>
            <a:r>
              <a:rPr lang="en-US" sz="3200">
                <a:solidFill>
                  <a:srgbClr val="66FFFF"/>
                </a:solidFill>
              </a:rPr>
              <a:t>Mean ICU time: 31.7 hours</a:t>
            </a:r>
            <a:endParaRPr lang="en-US" sz="4400">
              <a:solidFill>
                <a:schemeClr val="bg1"/>
              </a:solidFill>
            </a:endParaRPr>
          </a:p>
        </p:txBody>
      </p:sp>
      <p:grpSp>
        <p:nvGrpSpPr>
          <p:cNvPr id="24581" name="Group 5"/>
          <p:cNvGrpSpPr>
            <a:grpSpLocks/>
          </p:cNvGrpSpPr>
          <p:nvPr/>
        </p:nvGrpSpPr>
        <p:grpSpPr bwMode="auto">
          <a:xfrm>
            <a:off x="1600200" y="2133600"/>
            <a:ext cx="6096000" cy="4140200"/>
            <a:chOff x="1008" y="1344"/>
            <a:chExt cx="3840" cy="2608"/>
          </a:xfrm>
        </p:grpSpPr>
        <p:sp>
          <p:nvSpPr>
            <p:cNvPr id="24582" name="Rectangle 6"/>
            <p:cNvSpPr>
              <a:spLocks noChangeArrowheads="1"/>
            </p:cNvSpPr>
            <p:nvPr/>
          </p:nvSpPr>
          <p:spPr bwMode="auto">
            <a:xfrm>
              <a:off x="3568" y="3525"/>
              <a:ext cx="1280" cy="427"/>
            </a:xfrm>
            <a:prstGeom prst="rect">
              <a:avLst/>
            </a:prstGeom>
            <a:noFill/>
            <a:ln w="9525">
              <a:noFill/>
              <a:miter lim="800000"/>
              <a:headEnd/>
              <a:tailEnd/>
            </a:ln>
            <a:effectLst/>
          </p:spPr>
          <p:txBody>
            <a:bodyPr/>
            <a:lstStyle/>
            <a:p>
              <a:pPr>
                <a:spcBef>
                  <a:spcPct val="20000"/>
                </a:spcBef>
              </a:pPr>
              <a:r>
                <a:rPr lang="en-US" sz="2800">
                  <a:solidFill>
                    <a:schemeClr val="bg1"/>
                  </a:solidFill>
                </a:rPr>
                <a:t>37.7</a:t>
              </a:r>
            </a:p>
          </p:txBody>
        </p:sp>
        <p:sp>
          <p:nvSpPr>
            <p:cNvPr id="24583" name="Rectangle 7"/>
            <p:cNvSpPr>
              <a:spLocks noChangeArrowheads="1"/>
            </p:cNvSpPr>
            <p:nvPr/>
          </p:nvSpPr>
          <p:spPr bwMode="auto">
            <a:xfrm>
              <a:off x="2288" y="3525"/>
              <a:ext cx="1280" cy="427"/>
            </a:xfrm>
            <a:prstGeom prst="rect">
              <a:avLst/>
            </a:prstGeom>
            <a:noFill/>
            <a:ln w="9525">
              <a:noFill/>
              <a:miter lim="800000"/>
              <a:headEnd/>
              <a:tailEnd/>
            </a:ln>
            <a:effectLst/>
          </p:spPr>
          <p:txBody>
            <a:bodyPr/>
            <a:lstStyle/>
            <a:p>
              <a:pPr>
                <a:spcBef>
                  <a:spcPct val="20000"/>
                </a:spcBef>
              </a:pPr>
              <a:r>
                <a:rPr lang="en-US" sz="2800">
                  <a:solidFill>
                    <a:schemeClr val="bg1"/>
                  </a:solidFill>
                </a:rPr>
                <a:t>33.2</a:t>
              </a:r>
            </a:p>
          </p:txBody>
        </p:sp>
        <p:sp>
          <p:nvSpPr>
            <p:cNvPr id="24584" name="Rectangle 8"/>
            <p:cNvSpPr>
              <a:spLocks noChangeArrowheads="1"/>
            </p:cNvSpPr>
            <p:nvPr/>
          </p:nvSpPr>
          <p:spPr bwMode="auto">
            <a:xfrm>
              <a:off x="1008" y="3525"/>
              <a:ext cx="1280" cy="427"/>
            </a:xfrm>
            <a:prstGeom prst="rect">
              <a:avLst/>
            </a:prstGeom>
            <a:noFill/>
            <a:ln w="9525">
              <a:noFill/>
              <a:miter lim="800000"/>
              <a:headEnd/>
              <a:tailEnd/>
            </a:ln>
            <a:effectLst/>
          </p:spPr>
          <p:txBody>
            <a:bodyPr/>
            <a:lstStyle/>
            <a:p>
              <a:pPr>
                <a:spcBef>
                  <a:spcPct val="20000"/>
                </a:spcBef>
              </a:pPr>
              <a:r>
                <a:rPr lang="en-US" sz="2800">
                  <a:solidFill>
                    <a:schemeClr val="bg1"/>
                  </a:solidFill>
                </a:rPr>
                <a:t>Temp.</a:t>
              </a:r>
            </a:p>
          </p:txBody>
        </p:sp>
        <p:sp>
          <p:nvSpPr>
            <p:cNvPr id="24585" name="Rectangle 9"/>
            <p:cNvSpPr>
              <a:spLocks noChangeArrowheads="1"/>
            </p:cNvSpPr>
            <p:nvPr/>
          </p:nvSpPr>
          <p:spPr bwMode="auto">
            <a:xfrm>
              <a:off x="3568" y="3099"/>
              <a:ext cx="1280" cy="426"/>
            </a:xfrm>
            <a:prstGeom prst="rect">
              <a:avLst/>
            </a:prstGeom>
            <a:noFill/>
            <a:ln w="9525">
              <a:noFill/>
              <a:miter lim="800000"/>
              <a:headEnd/>
              <a:tailEnd/>
            </a:ln>
            <a:effectLst/>
          </p:spPr>
          <p:txBody>
            <a:bodyPr/>
            <a:lstStyle/>
            <a:p>
              <a:pPr>
                <a:spcBef>
                  <a:spcPct val="20000"/>
                </a:spcBef>
              </a:pPr>
              <a:r>
                <a:rPr lang="en-US" sz="2800">
                  <a:solidFill>
                    <a:schemeClr val="bg1"/>
                  </a:solidFill>
                </a:rPr>
                <a:t>34.9</a:t>
              </a:r>
            </a:p>
          </p:txBody>
        </p:sp>
        <p:sp>
          <p:nvSpPr>
            <p:cNvPr id="24586" name="Rectangle 10"/>
            <p:cNvSpPr>
              <a:spLocks noChangeArrowheads="1"/>
            </p:cNvSpPr>
            <p:nvPr/>
          </p:nvSpPr>
          <p:spPr bwMode="auto">
            <a:xfrm>
              <a:off x="2288" y="3099"/>
              <a:ext cx="1280" cy="426"/>
            </a:xfrm>
            <a:prstGeom prst="rect">
              <a:avLst/>
            </a:prstGeom>
            <a:noFill/>
            <a:ln w="9525">
              <a:noFill/>
              <a:miter lim="800000"/>
              <a:headEnd/>
              <a:tailEnd/>
            </a:ln>
            <a:effectLst/>
          </p:spPr>
          <p:txBody>
            <a:bodyPr/>
            <a:lstStyle/>
            <a:p>
              <a:pPr>
                <a:spcBef>
                  <a:spcPct val="20000"/>
                </a:spcBef>
              </a:pPr>
              <a:r>
                <a:rPr lang="en-US" sz="2800">
                  <a:solidFill>
                    <a:schemeClr val="bg1"/>
                  </a:solidFill>
                </a:rPr>
                <a:t>70.4</a:t>
              </a:r>
            </a:p>
          </p:txBody>
        </p:sp>
        <p:sp>
          <p:nvSpPr>
            <p:cNvPr id="24587" name="Rectangle 11"/>
            <p:cNvSpPr>
              <a:spLocks noChangeArrowheads="1"/>
            </p:cNvSpPr>
            <p:nvPr/>
          </p:nvSpPr>
          <p:spPr bwMode="auto">
            <a:xfrm>
              <a:off x="1008" y="3099"/>
              <a:ext cx="1280" cy="426"/>
            </a:xfrm>
            <a:prstGeom prst="rect">
              <a:avLst/>
            </a:prstGeom>
            <a:noFill/>
            <a:ln w="9525">
              <a:noFill/>
              <a:miter lim="800000"/>
              <a:headEnd/>
              <a:tailEnd/>
            </a:ln>
            <a:effectLst/>
          </p:spPr>
          <p:txBody>
            <a:bodyPr/>
            <a:lstStyle/>
            <a:p>
              <a:pPr>
                <a:spcBef>
                  <a:spcPct val="20000"/>
                </a:spcBef>
              </a:pPr>
              <a:r>
                <a:rPr lang="en-US" sz="2800">
                  <a:solidFill>
                    <a:schemeClr val="bg1"/>
                  </a:solidFill>
                </a:rPr>
                <a:t>PTT</a:t>
              </a:r>
            </a:p>
          </p:txBody>
        </p:sp>
        <p:sp>
          <p:nvSpPr>
            <p:cNvPr id="24588" name="Rectangle 12"/>
            <p:cNvSpPr>
              <a:spLocks noChangeArrowheads="1"/>
            </p:cNvSpPr>
            <p:nvPr/>
          </p:nvSpPr>
          <p:spPr bwMode="auto">
            <a:xfrm>
              <a:off x="3568" y="2672"/>
              <a:ext cx="1280" cy="427"/>
            </a:xfrm>
            <a:prstGeom prst="rect">
              <a:avLst/>
            </a:prstGeom>
            <a:noFill/>
            <a:ln w="9525">
              <a:noFill/>
              <a:miter lim="800000"/>
              <a:headEnd/>
              <a:tailEnd/>
            </a:ln>
            <a:effectLst/>
          </p:spPr>
          <p:txBody>
            <a:bodyPr/>
            <a:lstStyle/>
            <a:p>
              <a:pPr>
                <a:spcBef>
                  <a:spcPct val="20000"/>
                </a:spcBef>
              </a:pPr>
              <a:r>
                <a:rPr lang="en-US" sz="2800">
                  <a:solidFill>
                    <a:schemeClr val="bg1"/>
                  </a:solidFill>
                </a:rPr>
                <a:t>13.3</a:t>
              </a:r>
            </a:p>
          </p:txBody>
        </p:sp>
        <p:sp>
          <p:nvSpPr>
            <p:cNvPr id="24589" name="Rectangle 13"/>
            <p:cNvSpPr>
              <a:spLocks noChangeArrowheads="1"/>
            </p:cNvSpPr>
            <p:nvPr/>
          </p:nvSpPr>
          <p:spPr bwMode="auto">
            <a:xfrm>
              <a:off x="2288" y="2672"/>
              <a:ext cx="1280" cy="427"/>
            </a:xfrm>
            <a:prstGeom prst="rect">
              <a:avLst/>
            </a:prstGeom>
            <a:noFill/>
            <a:ln w="9525">
              <a:noFill/>
              <a:miter lim="800000"/>
              <a:headEnd/>
              <a:tailEnd/>
            </a:ln>
            <a:effectLst/>
          </p:spPr>
          <p:txBody>
            <a:bodyPr/>
            <a:lstStyle/>
            <a:p>
              <a:pPr>
                <a:spcBef>
                  <a:spcPct val="20000"/>
                </a:spcBef>
              </a:pPr>
              <a:r>
                <a:rPr lang="en-US" sz="2800">
                  <a:solidFill>
                    <a:schemeClr val="bg1"/>
                  </a:solidFill>
                </a:rPr>
                <a:t>19.6</a:t>
              </a:r>
            </a:p>
          </p:txBody>
        </p:sp>
        <p:sp>
          <p:nvSpPr>
            <p:cNvPr id="24590" name="Rectangle 14"/>
            <p:cNvSpPr>
              <a:spLocks noChangeArrowheads="1"/>
            </p:cNvSpPr>
            <p:nvPr/>
          </p:nvSpPr>
          <p:spPr bwMode="auto">
            <a:xfrm>
              <a:off x="1008" y="2672"/>
              <a:ext cx="1280" cy="427"/>
            </a:xfrm>
            <a:prstGeom prst="rect">
              <a:avLst/>
            </a:prstGeom>
            <a:noFill/>
            <a:ln w="9525">
              <a:noFill/>
              <a:miter lim="800000"/>
              <a:headEnd/>
              <a:tailEnd/>
            </a:ln>
            <a:effectLst/>
          </p:spPr>
          <p:txBody>
            <a:bodyPr/>
            <a:lstStyle/>
            <a:p>
              <a:pPr>
                <a:spcBef>
                  <a:spcPct val="20000"/>
                </a:spcBef>
              </a:pPr>
              <a:r>
                <a:rPr lang="en-US" sz="2800">
                  <a:solidFill>
                    <a:schemeClr val="bg1"/>
                  </a:solidFill>
                </a:rPr>
                <a:t>PT</a:t>
              </a:r>
            </a:p>
          </p:txBody>
        </p:sp>
        <p:sp>
          <p:nvSpPr>
            <p:cNvPr id="24591" name="Rectangle 15"/>
            <p:cNvSpPr>
              <a:spLocks noChangeArrowheads="1"/>
            </p:cNvSpPr>
            <p:nvPr/>
          </p:nvSpPr>
          <p:spPr bwMode="auto">
            <a:xfrm>
              <a:off x="3568" y="2197"/>
              <a:ext cx="1280" cy="475"/>
            </a:xfrm>
            <a:prstGeom prst="rect">
              <a:avLst/>
            </a:prstGeom>
            <a:noFill/>
            <a:ln w="9525">
              <a:noFill/>
              <a:miter lim="800000"/>
              <a:headEnd/>
              <a:tailEnd/>
            </a:ln>
            <a:effectLst/>
          </p:spPr>
          <p:txBody>
            <a:bodyPr/>
            <a:lstStyle/>
            <a:p>
              <a:pPr>
                <a:spcBef>
                  <a:spcPct val="20000"/>
                </a:spcBef>
              </a:pPr>
              <a:r>
                <a:rPr lang="en-US" sz="2800">
                  <a:solidFill>
                    <a:schemeClr val="bg1"/>
                  </a:solidFill>
                </a:rPr>
                <a:t>24.2</a:t>
              </a:r>
            </a:p>
          </p:txBody>
        </p:sp>
        <p:sp>
          <p:nvSpPr>
            <p:cNvPr id="24592" name="Rectangle 16"/>
            <p:cNvSpPr>
              <a:spLocks noChangeArrowheads="1"/>
            </p:cNvSpPr>
            <p:nvPr/>
          </p:nvSpPr>
          <p:spPr bwMode="auto">
            <a:xfrm>
              <a:off x="2288" y="2197"/>
              <a:ext cx="1280" cy="475"/>
            </a:xfrm>
            <a:prstGeom prst="rect">
              <a:avLst/>
            </a:prstGeom>
            <a:noFill/>
            <a:ln w="9525">
              <a:noFill/>
              <a:miter lim="800000"/>
              <a:headEnd/>
              <a:tailEnd/>
            </a:ln>
            <a:effectLst/>
          </p:spPr>
          <p:txBody>
            <a:bodyPr/>
            <a:lstStyle/>
            <a:p>
              <a:pPr>
                <a:spcBef>
                  <a:spcPct val="20000"/>
                </a:spcBef>
              </a:pPr>
              <a:r>
                <a:rPr lang="en-US" sz="2800">
                  <a:solidFill>
                    <a:schemeClr val="bg1"/>
                  </a:solidFill>
                </a:rPr>
                <a:t>20.6</a:t>
              </a:r>
            </a:p>
          </p:txBody>
        </p:sp>
        <p:sp>
          <p:nvSpPr>
            <p:cNvPr id="24593" name="Rectangle 17"/>
            <p:cNvSpPr>
              <a:spLocks noChangeArrowheads="1"/>
            </p:cNvSpPr>
            <p:nvPr/>
          </p:nvSpPr>
          <p:spPr bwMode="auto">
            <a:xfrm>
              <a:off x="1008" y="2197"/>
              <a:ext cx="1280" cy="475"/>
            </a:xfrm>
            <a:prstGeom prst="rect">
              <a:avLst/>
            </a:prstGeom>
            <a:noFill/>
            <a:ln w="9525">
              <a:noFill/>
              <a:miter lim="800000"/>
              <a:headEnd/>
              <a:tailEnd/>
            </a:ln>
            <a:effectLst/>
          </p:spPr>
          <p:txBody>
            <a:bodyPr/>
            <a:lstStyle/>
            <a:p>
              <a:pPr>
                <a:spcBef>
                  <a:spcPct val="20000"/>
                </a:spcBef>
              </a:pPr>
              <a:r>
                <a:rPr lang="en-US" sz="2800">
                  <a:solidFill>
                    <a:schemeClr val="bg1"/>
                  </a:solidFill>
                </a:rPr>
                <a:t>HCO</a:t>
              </a:r>
              <a:r>
                <a:rPr lang="en-US" sz="2800" baseline="-25000">
                  <a:solidFill>
                    <a:schemeClr val="bg1"/>
                  </a:solidFill>
                </a:rPr>
                <a:t>3</a:t>
              </a:r>
            </a:p>
          </p:txBody>
        </p:sp>
        <p:sp>
          <p:nvSpPr>
            <p:cNvPr id="24594" name="Rectangle 18"/>
            <p:cNvSpPr>
              <a:spLocks noChangeArrowheads="1"/>
            </p:cNvSpPr>
            <p:nvPr/>
          </p:nvSpPr>
          <p:spPr bwMode="auto">
            <a:xfrm>
              <a:off x="3568" y="1771"/>
              <a:ext cx="1280" cy="426"/>
            </a:xfrm>
            <a:prstGeom prst="rect">
              <a:avLst/>
            </a:prstGeom>
            <a:noFill/>
            <a:ln w="9525">
              <a:noFill/>
              <a:miter lim="800000"/>
              <a:headEnd/>
              <a:tailEnd/>
            </a:ln>
            <a:effectLst/>
          </p:spPr>
          <p:txBody>
            <a:bodyPr/>
            <a:lstStyle/>
            <a:p>
              <a:pPr>
                <a:spcBef>
                  <a:spcPct val="20000"/>
                </a:spcBef>
              </a:pPr>
              <a:r>
                <a:rPr lang="en-US" sz="2800">
                  <a:solidFill>
                    <a:schemeClr val="bg1"/>
                  </a:solidFill>
                </a:rPr>
                <a:t>7.42</a:t>
              </a:r>
            </a:p>
          </p:txBody>
        </p:sp>
        <p:sp>
          <p:nvSpPr>
            <p:cNvPr id="24595" name="Rectangle 19"/>
            <p:cNvSpPr>
              <a:spLocks noChangeArrowheads="1"/>
            </p:cNvSpPr>
            <p:nvPr/>
          </p:nvSpPr>
          <p:spPr bwMode="auto">
            <a:xfrm>
              <a:off x="2288" y="1771"/>
              <a:ext cx="1280" cy="426"/>
            </a:xfrm>
            <a:prstGeom prst="rect">
              <a:avLst/>
            </a:prstGeom>
            <a:noFill/>
            <a:ln w="9525">
              <a:noFill/>
              <a:miter lim="800000"/>
              <a:headEnd/>
              <a:tailEnd/>
            </a:ln>
            <a:effectLst/>
          </p:spPr>
          <p:txBody>
            <a:bodyPr/>
            <a:lstStyle/>
            <a:p>
              <a:pPr>
                <a:spcBef>
                  <a:spcPct val="20000"/>
                </a:spcBef>
              </a:pPr>
              <a:r>
                <a:rPr lang="en-US" sz="2800">
                  <a:solidFill>
                    <a:schemeClr val="bg1"/>
                  </a:solidFill>
                </a:rPr>
                <a:t>7.37</a:t>
              </a:r>
            </a:p>
          </p:txBody>
        </p:sp>
        <p:sp>
          <p:nvSpPr>
            <p:cNvPr id="24596" name="Rectangle 20"/>
            <p:cNvSpPr>
              <a:spLocks noChangeArrowheads="1"/>
            </p:cNvSpPr>
            <p:nvPr/>
          </p:nvSpPr>
          <p:spPr bwMode="auto">
            <a:xfrm>
              <a:off x="1008" y="1771"/>
              <a:ext cx="1280" cy="426"/>
            </a:xfrm>
            <a:prstGeom prst="rect">
              <a:avLst/>
            </a:prstGeom>
            <a:noFill/>
            <a:ln w="9525">
              <a:noFill/>
              <a:miter lim="800000"/>
              <a:headEnd/>
              <a:tailEnd/>
            </a:ln>
            <a:effectLst/>
          </p:spPr>
          <p:txBody>
            <a:bodyPr/>
            <a:lstStyle/>
            <a:p>
              <a:pPr>
                <a:spcBef>
                  <a:spcPct val="20000"/>
                </a:spcBef>
              </a:pPr>
              <a:r>
                <a:rPr lang="en-US" sz="2800">
                  <a:solidFill>
                    <a:schemeClr val="bg1"/>
                  </a:solidFill>
                </a:rPr>
                <a:t>pH</a:t>
              </a:r>
            </a:p>
          </p:txBody>
        </p:sp>
        <p:sp>
          <p:nvSpPr>
            <p:cNvPr id="24597" name="Rectangle 21"/>
            <p:cNvSpPr>
              <a:spLocks noChangeArrowheads="1"/>
            </p:cNvSpPr>
            <p:nvPr/>
          </p:nvSpPr>
          <p:spPr bwMode="auto">
            <a:xfrm>
              <a:off x="3568" y="1344"/>
              <a:ext cx="1280" cy="427"/>
            </a:xfrm>
            <a:prstGeom prst="rect">
              <a:avLst/>
            </a:prstGeom>
            <a:noFill/>
            <a:ln w="9525">
              <a:noFill/>
              <a:miter lim="800000"/>
              <a:headEnd/>
              <a:tailEnd/>
            </a:ln>
            <a:effectLst/>
          </p:spPr>
          <p:txBody>
            <a:bodyPr/>
            <a:lstStyle/>
            <a:p>
              <a:pPr>
                <a:spcBef>
                  <a:spcPct val="20000"/>
                </a:spcBef>
              </a:pPr>
              <a:r>
                <a:rPr lang="en-US" sz="2800">
                  <a:solidFill>
                    <a:schemeClr val="bg1"/>
                  </a:solidFill>
                </a:rPr>
                <a:t>Departure</a:t>
              </a:r>
            </a:p>
          </p:txBody>
        </p:sp>
        <p:sp>
          <p:nvSpPr>
            <p:cNvPr id="24598" name="Rectangle 22"/>
            <p:cNvSpPr>
              <a:spLocks noChangeArrowheads="1"/>
            </p:cNvSpPr>
            <p:nvPr/>
          </p:nvSpPr>
          <p:spPr bwMode="auto">
            <a:xfrm>
              <a:off x="2288" y="1344"/>
              <a:ext cx="1280" cy="427"/>
            </a:xfrm>
            <a:prstGeom prst="rect">
              <a:avLst/>
            </a:prstGeom>
            <a:noFill/>
            <a:ln w="9525">
              <a:noFill/>
              <a:miter lim="800000"/>
              <a:headEnd/>
              <a:tailEnd/>
            </a:ln>
            <a:effectLst/>
          </p:spPr>
          <p:txBody>
            <a:bodyPr/>
            <a:lstStyle/>
            <a:p>
              <a:pPr>
                <a:spcBef>
                  <a:spcPct val="20000"/>
                </a:spcBef>
              </a:pPr>
              <a:r>
                <a:rPr lang="en-US" sz="2800">
                  <a:solidFill>
                    <a:schemeClr val="bg1"/>
                  </a:solidFill>
                </a:rPr>
                <a:t>Arrival</a:t>
              </a:r>
            </a:p>
          </p:txBody>
        </p:sp>
        <p:sp>
          <p:nvSpPr>
            <p:cNvPr id="24599" name="Rectangle 23"/>
            <p:cNvSpPr>
              <a:spLocks noChangeArrowheads="1"/>
            </p:cNvSpPr>
            <p:nvPr/>
          </p:nvSpPr>
          <p:spPr bwMode="auto">
            <a:xfrm>
              <a:off x="1008" y="1344"/>
              <a:ext cx="1280" cy="427"/>
            </a:xfrm>
            <a:prstGeom prst="rect">
              <a:avLst/>
            </a:prstGeom>
            <a:noFill/>
            <a:ln w="9525">
              <a:noFill/>
              <a:miter lim="800000"/>
              <a:headEnd/>
              <a:tailEnd/>
            </a:ln>
            <a:effectLst/>
          </p:spPr>
          <p:txBody>
            <a:bodyPr/>
            <a:lstStyle/>
            <a:p>
              <a:pPr>
                <a:spcBef>
                  <a:spcPct val="20000"/>
                </a:spcBef>
              </a:pPr>
              <a:endParaRPr lang="en-US" sz="2800">
                <a:solidFill>
                  <a:schemeClr val="bg1"/>
                </a:solidFill>
              </a:endParaRPr>
            </a:p>
          </p:txBody>
        </p:sp>
        <p:sp>
          <p:nvSpPr>
            <p:cNvPr id="24600" name="Line 24"/>
            <p:cNvSpPr>
              <a:spLocks noChangeShapeType="1"/>
            </p:cNvSpPr>
            <p:nvPr/>
          </p:nvSpPr>
          <p:spPr bwMode="auto">
            <a:xfrm>
              <a:off x="1008" y="1344"/>
              <a:ext cx="1280" cy="0"/>
            </a:xfrm>
            <a:prstGeom prst="line">
              <a:avLst/>
            </a:prstGeom>
            <a:noFill/>
            <a:ln w="28575" cap="sq">
              <a:noFill/>
              <a:round/>
              <a:headEnd/>
              <a:tailEnd/>
            </a:ln>
            <a:effectLst/>
          </p:spPr>
          <p:txBody>
            <a:bodyPr/>
            <a:lstStyle/>
            <a:p>
              <a:endParaRPr lang="en-US"/>
            </a:p>
          </p:txBody>
        </p:sp>
        <p:sp>
          <p:nvSpPr>
            <p:cNvPr id="24601" name="Line 25"/>
            <p:cNvSpPr>
              <a:spLocks noChangeShapeType="1"/>
            </p:cNvSpPr>
            <p:nvPr/>
          </p:nvSpPr>
          <p:spPr bwMode="auto">
            <a:xfrm>
              <a:off x="1008" y="3952"/>
              <a:ext cx="1280" cy="0"/>
            </a:xfrm>
            <a:prstGeom prst="line">
              <a:avLst/>
            </a:prstGeom>
            <a:noFill/>
            <a:ln w="28575" cap="sq">
              <a:noFill/>
              <a:round/>
              <a:headEnd/>
              <a:tailEnd/>
            </a:ln>
            <a:effectLst/>
          </p:spPr>
          <p:txBody>
            <a:bodyPr/>
            <a:lstStyle/>
            <a:p>
              <a:endParaRPr lang="en-US"/>
            </a:p>
          </p:txBody>
        </p:sp>
        <p:sp>
          <p:nvSpPr>
            <p:cNvPr id="24602" name="Line 26"/>
            <p:cNvSpPr>
              <a:spLocks noChangeShapeType="1"/>
            </p:cNvSpPr>
            <p:nvPr/>
          </p:nvSpPr>
          <p:spPr bwMode="auto">
            <a:xfrm>
              <a:off x="1008" y="1344"/>
              <a:ext cx="0" cy="427"/>
            </a:xfrm>
            <a:prstGeom prst="line">
              <a:avLst/>
            </a:prstGeom>
            <a:noFill/>
            <a:ln w="28575" cap="sq">
              <a:noFill/>
              <a:round/>
              <a:headEnd/>
              <a:tailEnd/>
            </a:ln>
            <a:effectLst/>
          </p:spPr>
          <p:txBody>
            <a:bodyPr/>
            <a:lstStyle/>
            <a:p>
              <a:endParaRPr lang="en-US"/>
            </a:p>
          </p:txBody>
        </p:sp>
        <p:sp>
          <p:nvSpPr>
            <p:cNvPr id="24603" name="Line 27"/>
            <p:cNvSpPr>
              <a:spLocks noChangeShapeType="1"/>
            </p:cNvSpPr>
            <p:nvPr/>
          </p:nvSpPr>
          <p:spPr bwMode="auto">
            <a:xfrm>
              <a:off x="4848" y="1344"/>
              <a:ext cx="0" cy="427"/>
            </a:xfrm>
            <a:prstGeom prst="line">
              <a:avLst/>
            </a:prstGeom>
            <a:noFill/>
            <a:ln w="28575" cap="sq">
              <a:noFill/>
              <a:round/>
              <a:headEnd/>
              <a:tailEnd/>
            </a:ln>
            <a:effectLst/>
          </p:spPr>
          <p:txBody>
            <a:bodyPr/>
            <a:lstStyle/>
            <a:p>
              <a:endParaRPr lang="en-US"/>
            </a:p>
          </p:txBody>
        </p:sp>
        <p:sp>
          <p:nvSpPr>
            <p:cNvPr id="24604" name="Line 28"/>
            <p:cNvSpPr>
              <a:spLocks noChangeShapeType="1"/>
            </p:cNvSpPr>
            <p:nvPr/>
          </p:nvSpPr>
          <p:spPr bwMode="auto">
            <a:xfrm>
              <a:off x="2288" y="1344"/>
              <a:ext cx="1280" cy="0"/>
            </a:xfrm>
            <a:prstGeom prst="line">
              <a:avLst/>
            </a:prstGeom>
            <a:noFill/>
            <a:ln w="28575" cap="sq">
              <a:noFill/>
              <a:round/>
              <a:headEnd/>
              <a:tailEnd/>
            </a:ln>
            <a:effectLst/>
          </p:spPr>
          <p:txBody>
            <a:bodyPr/>
            <a:lstStyle/>
            <a:p>
              <a:endParaRPr lang="en-US"/>
            </a:p>
          </p:txBody>
        </p:sp>
        <p:sp>
          <p:nvSpPr>
            <p:cNvPr id="24605" name="Line 29"/>
            <p:cNvSpPr>
              <a:spLocks noChangeShapeType="1"/>
            </p:cNvSpPr>
            <p:nvPr/>
          </p:nvSpPr>
          <p:spPr bwMode="auto">
            <a:xfrm>
              <a:off x="1008" y="1771"/>
              <a:ext cx="0" cy="426"/>
            </a:xfrm>
            <a:prstGeom prst="line">
              <a:avLst/>
            </a:prstGeom>
            <a:noFill/>
            <a:ln w="28575" cap="sq">
              <a:noFill/>
              <a:round/>
              <a:headEnd/>
              <a:tailEnd/>
            </a:ln>
            <a:effectLst/>
          </p:spPr>
          <p:txBody>
            <a:bodyPr/>
            <a:lstStyle/>
            <a:p>
              <a:endParaRPr lang="en-US"/>
            </a:p>
          </p:txBody>
        </p:sp>
        <p:sp>
          <p:nvSpPr>
            <p:cNvPr id="24606" name="Line 30"/>
            <p:cNvSpPr>
              <a:spLocks noChangeShapeType="1"/>
            </p:cNvSpPr>
            <p:nvPr/>
          </p:nvSpPr>
          <p:spPr bwMode="auto">
            <a:xfrm>
              <a:off x="3568" y="1344"/>
              <a:ext cx="1280" cy="0"/>
            </a:xfrm>
            <a:prstGeom prst="line">
              <a:avLst/>
            </a:prstGeom>
            <a:noFill/>
            <a:ln w="28575" cap="sq">
              <a:noFill/>
              <a:round/>
              <a:headEnd/>
              <a:tailEnd/>
            </a:ln>
            <a:effectLst/>
          </p:spPr>
          <p:txBody>
            <a:bodyPr/>
            <a:lstStyle/>
            <a:p>
              <a:endParaRPr lang="en-US"/>
            </a:p>
          </p:txBody>
        </p:sp>
        <p:sp>
          <p:nvSpPr>
            <p:cNvPr id="24607" name="Line 31"/>
            <p:cNvSpPr>
              <a:spLocks noChangeShapeType="1"/>
            </p:cNvSpPr>
            <p:nvPr/>
          </p:nvSpPr>
          <p:spPr bwMode="auto">
            <a:xfrm>
              <a:off x="4848" y="1771"/>
              <a:ext cx="0" cy="426"/>
            </a:xfrm>
            <a:prstGeom prst="line">
              <a:avLst/>
            </a:prstGeom>
            <a:noFill/>
            <a:ln w="28575" cap="sq">
              <a:noFill/>
              <a:round/>
              <a:headEnd/>
              <a:tailEnd/>
            </a:ln>
            <a:effectLst/>
          </p:spPr>
          <p:txBody>
            <a:bodyPr/>
            <a:lstStyle/>
            <a:p>
              <a:endParaRPr lang="en-US"/>
            </a:p>
          </p:txBody>
        </p:sp>
        <p:sp>
          <p:nvSpPr>
            <p:cNvPr id="24608" name="Line 32"/>
            <p:cNvSpPr>
              <a:spLocks noChangeShapeType="1"/>
            </p:cNvSpPr>
            <p:nvPr/>
          </p:nvSpPr>
          <p:spPr bwMode="auto">
            <a:xfrm>
              <a:off x="1008" y="2197"/>
              <a:ext cx="0" cy="475"/>
            </a:xfrm>
            <a:prstGeom prst="line">
              <a:avLst/>
            </a:prstGeom>
            <a:noFill/>
            <a:ln w="28575" cap="sq">
              <a:noFill/>
              <a:round/>
              <a:headEnd/>
              <a:tailEnd/>
            </a:ln>
            <a:effectLst/>
          </p:spPr>
          <p:txBody>
            <a:bodyPr/>
            <a:lstStyle/>
            <a:p>
              <a:endParaRPr lang="en-US"/>
            </a:p>
          </p:txBody>
        </p:sp>
        <p:sp>
          <p:nvSpPr>
            <p:cNvPr id="24609" name="Line 33"/>
            <p:cNvSpPr>
              <a:spLocks noChangeShapeType="1"/>
            </p:cNvSpPr>
            <p:nvPr/>
          </p:nvSpPr>
          <p:spPr bwMode="auto">
            <a:xfrm>
              <a:off x="4848" y="2197"/>
              <a:ext cx="0" cy="475"/>
            </a:xfrm>
            <a:prstGeom prst="line">
              <a:avLst/>
            </a:prstGeom>
            <a:noFill/>
            <a:ln w="28575" cap="sq">
              <a:noFill/>
              <a:round/>
              <a:headEnd/>
              <a:tailEnd/>
            </a:ln>
            <a:effectLst/>
          </p:spPr>
          <p:txBody>
            <a:bodyPr/>
            <a:lstStyle/>
            <a:p>
              <a:endParaRPr lang="en-US"/>
            </a:p>
          </p:txBody>
        </p:sp>
        <p:sp>
          <p:nvSpPr>
            <p:cNvPr id="24610" name="Line 34"/>
            <p:cNvSpPr>
              <a:spLocks noChangeShapeType="1"/>
            </p:cNvSpPr>
            <p:nvPr/>
          </p:nvSpPr>
          <p:spPr bwMode="auto">
            <a:xfrm>
              <a:off x="1008" y="2672"/>
              <a:ext cx="0" cy="427"/>
            </a:xfrm>
            <a:prstGeom prst="line">
              <a:avLst/>
            </a:prstGeom>
            <a:noFill/>
            <a:ln w="28575" cap="sq">
              <a:noFill/>
              <a:round/>
              <a:headEnd/>
              <a:tailEnd/>
            </a:ln>
            <a:effectLst/>
          </p:spPr>
          <p:txBody>
            <a:bodyPr/>
            <a:lstStyle/>
            <a:p>
              <a:endParaRPr lang="en-US"/>
            </a:p>
          </p:txBody>
        </p:sp>
        <p:sp>
          <p:nvSpPr>
            <p:cNvPr id="24611" name="Line 35"/>
            <p:cNvSpPr>
              <a:spLocks noChangeShapeType="1"/>
            </p:cNvSpPr>
            <p:nvPr/>
          </p:nvSpPr>
          <p:spPr bwMode="auto">
            <a:xfrm>
              <a:off x="4848" y="2672"/>
              <a:ext cx="0" cy="427"/>
            </a:xfrm>
            <a:prstGeom prst="line">
              <a:avLst/>
            </a:prstGeom>
            <a:noFill/>
            <a:ln w="28575" cap="sq">
              <a:noFill/>
              <a:round/>
              <a:headEnd/>
              <a:tailEnd/>
            </a:ln>
            <a:effectLst/>
          </p:spPr>
          <p:txBody>
            <a:bodyPr/>
            <a:lstStyle/>
            <a:p>
              <a:endParaRPr lang="en-US"/>
            </a:p>
          </p:txBody>
        </p:sp>
        <p:sp>
          <p:nvSpPr>
            <p:cNvPr id="24612" name="Line 36"/>
            <p:cNvSpPr>
              <a:spLocks noChangeShapeType="1"/>
            </p:cNvSpPr>
            <p:nvPr/>
          </p:nvSpPr>
          <p:spPr bwMode="auto">
            <a:xfrm>
              <a:off x="1008" y="3099"/>
              <a:ext cx="0" cy="426"/>
            </a:xfrm>
            <a:prstGeom prst="line">
              <a:avLst/>
            </a:prstGeom>
            <a:noFill/>
            <a:ln w="28575" cap="sq">
              <a:noFill/>
              <a:round/>
              <a:headEnd/>
              <a:tailEnd/>
            </a:ln>
            <a:effectLst/>
          </p:spPr>
          <p:txBody>
            <a:bodyPr/>
            <a:lstStyle/>
            <a:p>
              <a:endParaRPr lang="en-US"/>
            </a:p>
          </p:txBody>
        </p:sp>
        <p:sp>
          <p:nvSpPr>
            <p:cNvPr id="24613" name="Line 37"/>
            <p:cNvSpPr>
              <a:spLocks noChangeShapeType="1"/>
            </p:cNvSpPr>
            <p:nvPr/>
          </p:nvSpPr>
          <p:spPr bwMode="auto">
            <a:xfrm>
              <a:off x="4848" y="3099"/>
              <a:ext cx="0" cy="426"/>
            </a:xfrm>
            <a:prstGeom prst="line">
              <a:avLst/>
            </a:prstGeom>
            <a:noFill/>
            <a:ln w="28575" cap="sq">
              <a:noFill/>
              <a:round/>
              <a:headEnd/>
              <a:tailEnd/>
            </a:ln>
            <a:effectLst/>
          </p:spPr>
          <p:txBody>
            <a:bodyPr/>
            <a:lstStyle/>
            <a:p>
              <a:endParaRPr lang="en-US"/>
            </a:p>
          </p:txBody>
        </p:sp>
        <p:sp>
          <p:nvSpPr>
            <p:cNvPr id="24614" name="Line 38"/>
            <p:cNvSpPr>
              <a:spLocks noChangeShapeType="1"/>
            </p:cNvSpPr>
            <p:nvPr/>
          </p:nvSpPr>
          <p:spPr bwMode="auto">
            <a:xfrm>
              <a:off x="1008" y="3525"/>
              <a:ext cx="0" cy="427"/>
            </a:xfrm>
            <a:prstGeom prst="line">
              <a:avLst/>
            </a:prstGeom>
            <a:noFill/>
            <a:ln w="28575" cap="sq">
              <a:noFill/>
              <a:round/>
              <a:headEnd/>
              <a:tailEnd/>
            </a:ln>
            <a:effectLst/>
          </p:spPr>
          <p:txBody>
            <a:bodyPr/>
            <a:lstStyle/>
            <a:p>
              <a:endParaRPr lang="en-US"/>
            </a:p>
          </p:txBody>
        </p:sp>
        <p:sp>
          <p:nvSpPr>
            <p:cNvPr id="24615" name="Line 39"/>
            <p:cNvSpPr>
              <a:spLocks noChangeShapeType="1"/>
            </p:cNvSpPr>
            <p:nvPr/>
          </p:nvSpPr>
          <p:spPr bwMode="auto">
            <a:xfrm>
              <a:off x="4848" y="3525"/>
              <a:ext cx="0" cy="427"/>
            </a:xfrm>
            <a:prstGeom prst="line">
              <a:avLst/>
            </a:prstGeom>
            <a:noFill/>
            <a:ln w="28575" cap="sq">
              <a:noFill/>
              <a:round/>
              <a:headEnd/>
              <a:tailEnd/>
            </a:ln>
            <a:effectLst/>
          </p:spPr>
          <p:txBody>
            <a:bodyPr/>
            <a:lstStyle/>
            <a:p>
              <a:endParaRPr lang="en-US"/>
            </a:p>
          </p:txBody>
        </p:sp>
        <p:sp>
          <p:nvSpPr>
            <p:cNvPr id="24616" name="Line 40"/>
            <p:cNvSpPr>
              <a:spLocks noChangeShapeType="1"/>
            </p:cNvSpPr>
            <p:nvPr/>
          </p:nvSpPr>
          <p:spPr bwMode="auto">
            <a:xfrm>
              <a:off x="2288" y="3952"/>
              <a:ext cx="1280" cy="0"/>
            </a:xfrm>
            <a:prstGeom prst="line">
              <a:avLst/>
            </a:prstGeom>
            <a:noFill/>
            <a:ln w="28575" cap="sq">
              <a:noFill/>
              <a:round/>
              <a:headEnd/>
              <a:tailEnd/>
            </a:ln>
            <a:effectLst/>
          </p:spPr>
          <p:txBody>
            <a:bodyPr/>
            <a:lstStyle/>
            <a:p>
              <a:endParaRPr lang="en-US"/>
            </a:p>
          </p:txBody>
        </p:sp>
        <p:sp>
          <p:nvSpPr>
            <p:cNvPr id="24617" name="Line 41"/>
            <p:cNvSpPr>
              <a:spLocks noChangeShapeType="1"/>
            </p:cNvSpPr>
            <p:nvPr/>
          </p:nvSpPr>
          <p:spPr bwMode="auto">
            <a:xfrm>
              <a:off x="3568" y="3952"/>
              <a:ext cx="1280" cy="0"/>
            </a:xfrm>
            <a:prstGeom prst="line">
              <a:avLst/>
            </a:prstGeom>
            <a:noFill/>
            <a:ln w="28575" cap="sq">
              <a:noFill/>
              <a:round/>
              <a:headEnd/>
              <a:tailEnd/>
            </a:ln>
            <a:effectLst/>
          </p:spPr>
          <p:txBody>
            <a:bodyPr/>
            <a:lstStyle/>
            <a:p>
              <a:endParaRPr lang="en-US"/>
            </a:p>
          </p:txBody>
        </p:sp>
      </p:grpSp>
      <p:sp>
        <p:nvSpPr>
          <p:cNvPr id="24618" name="Line 42"/>
          <p:cNvSpPr>
            <a:spLocks noChangeShapeType="1"/>
          </p:cNvSpPr>
          <p:nvPr/>
        </p:nvSpPr>
        <p:spPr bwMode="auto">
          <a:xfrm>
            <a:off x="1600200" y="2819400"/>
            <a:ext cx="5943600" cy="0"/>
          </a:xfrm>
          <a:prstGeom prst="line">
            <a:avLst/>
          </a:prstGeom>
          <a:noFill/>
          <a:ln w="9525">
            <a:solidFill>
              <a:srgbClr val="FF0000"/>
            </a:solidFill>
            <a:round/>
            <a:headEnd/>
            <a:tailEnd/>
          </a:ln>
          <a:effectLst/>
        </p:spPr>
        <p:txBody>
          <a:bodyPr/>
          <a:lstStyle/>
          <a:p>
            <a:endParaRPr lang="en-US"/>
          </a:p>
        </p:txBody>
      </p:sp>
      <p:sp>
        <p:nvSpPr>
          <p:cNvPr id="24619" name="Line 43"/>
          <p:cNvSpPr>
            <a:spLocks noChangeShapeType="1"/>
          </p:cNvSpPr>
          <p:nvPr/>
        </p:nvSpPr>
        <p:spPr bwMode="auto">
          <a:xfrm>
            <a:off x="3124200" y="2209800"/>
            <a:ext cx="0" cy="3810000"/>
          </a:xfrm>
          <a:prstGeom prst="line">
            <a:avLst/>
          </a:prstGeom>
          <a:noFill/>
          <a:ln w="9525">
            <a:solidFill>
              <a:srgbClr val="FF0000"/>
            </a:solidFill>
            <a:round/>
            <a:headEnd/>
            <a:tailEnd/>
          </a:ln>
          <a:effectLst/>
        </p:spPr>
        <p:txBody>
          <a:bodyPr/>
          <a:lstStyle/>
          <a:p>
            <a:endParaRPr lang="en-US"/>
          </a:p>
        </p:txBody>
      </p:sp>
      <p:sp>
        <p:nvSpPr>
          <p:cNvPr id="42" name="TextBox 41"/>
          <p:cNvSpPr txBox="1"/>
          <p:nvPr/>
        </p:nvSpPr>
        <p:spPr>
          <a:xfrm>
            <a:off x="381000" y="6324600"/>
            <a:ext cx="4038600" cy="338554"/>
          </a:xfrm>
          <a:prstGeom prst="rect">
            <a:avLst/>
          </a:prstGeom>
          <a:noFill/>
        </p:spPr>
        <p:txBody>
          <a:bodyPr wrap="square" rtlCol="0">
            <a:spAutoFit/>
          </a:bodyPr>
          <a:lstStyle/>
          <a:p>
            <a:r>
              <a:rPr lang="en-US" sz="1600" dirty="0" err="1" smtClean="0">
                <a:solidFill>
                  <a:srgbClr val="FFFF00"/>
                </a:solidFill>
              </a:rPr>
              <a:t>Rotondo</a:t>
            </a:r>
            <a:r>
              <a:rPr lang="en-US" sz="1600" dirty="0" smtClean="0">
                <a:solidFill>
                  <a:srgbClr val="FFFF00"/>
                </a:solidFill>
              </a:rPr>
              <a:t>. J Trauma 35 : 375; 1993 </a:t>
            </a:r>
            <a:endParaRPr lang="en-US" sz="1600" dirty="0">
              <a:solidFill>
                <a:srgbClr val="FFFF00"/>
              </a:solidFill>
            </a:endParaRP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1444" name="Rectangle 4"/>
          <p:cNvSpPr>
            <a:spLocks noChangeArrowheads="1"/>
          </p:cNvSpPr>
          <p:nvPr/>
        </p:nvSpPr>
        <p:spPr bwMode="auto">
          <a:xfrm>
            <a:off x="685800" y="0"/>
            <a:ext cx="7772400" cy="1143000"/>
          </a:xfrm>
          <a:prstGeom prst="rect">
            <a:avLst/>
          </a:prstGeom>
          <a:noFill/>
          <a:ln w="9525">
            <a:noFill/>
            <a:miter lim="800000"/>
            <a:headEnd/>
            <a:tailEnd/>
          </a:ln>
          <a:effectLst/>
        </p:spPr>
        <p:txBody>
          <a:bodyPr anchor="ctr"/>
          <a:lstStyle/>
          <a:p>
            <a:pPr algn="ctr"/>
            <a:r>
              <a:rPr lang="en-US" sz="4400">
                <a:solidFill>
                  <a:srgbClr val="FFFF00"/>
                </a:solidFill>
              </a:rPr>
              <a:t>Damage Control</a:t>
            </a:r>
          </a:p>
        </p:txBody>
      </p:sp>
      <p:sp>
        <p:nvSpPr>
          <p:cNvPr id="61445" name="Rectangle 5"/>
          <p:cNvSpPr>
            <a:spLocks noChangeArrowheads="1"/>
          </p:cNvSpPr>
          <p:nvPr/>
        </p:nvSpPr>
        <p:spPr bwMode="auto">
          <a:xfrm>
            <a:off x="228600" y="1524000"/>
            <a:ext cx="4343400" cy="1981200"/>
          </a:xfrm>
          <a:prstGeom prst="rect">
            <a:avLst/>
          </a:prstGeom>
          <a:noFill/>
          <a:ln w="9525">
            <a:noFill/>
            <a:miter lim="800000"/>
            <a:headEnd/>
            <a:tailEnd/>
          </a:ln>
          <a:effectLst/>
        </p:spPr>
        <p:txBody>
          <a:bodyPr/>
          <a:lstStyle/>
          <a:p>
            <a:pPr marL="342900" indent="-342900">
              <a:lnSpc>
                <a:spcPct val="80000"/>
              </a:lnSpc>
              <a:spcBef>
                <a:spcPct val="20000"/>
              </a:spcBef>
              <a:buFontTx/>
              <a:buChar char="•"/>
            </a:pPr>
            <a:r>
              <a:rPr lang="en-US" sz="2800">
                <a:solidFill>
                  <a:schemeClr val="bg1"/>
                </a:solidFill>
              </a:rPr>
              <a:t>Control hemorrhage</a:t>
            </a:r>
          </a:p>
          <a:p>
            <a:pPr marL="342900" indent="-342900">
              <a:lnSpc>
                <a:spcPct val="80000"/>
              </a:lnSpc>
              <a:spcBef>
                <a:spcPct val="20000"/>
              </a:spcBef>
              <a:buFontTx/>
              <a:buChar char="•"/>
            </a:pPr>
            <a:r>
              <a:rPr lang="en-US" sz="2800">
                <a:solidFill>
                  <a:schemeClr val="bg1"/>
                </a:solidFill>
              </a:rPr>
              <a:t>Control contamination</a:t>
            </a:r>
          </a:p>
          <a:p>
            <a:pPr marL="342900" indent="-342900">
              <a:lnSpc>
                <a:spcPct val="80000"/>
              </a:lnSpc>
              <a:spcBef>
                <a:spcPct val="20000"/>
              </a:spcBef>
              <a:buFontTx/>
              <a:buChar char="•"/>
            </a:pPr>
            <a:r>
              <a:rPr lang="en-US" sz="2800">
                <a:solidFill>
                  <a:schemeClr val="bg1"/>
                </a:solidFill>
              </a:rPr>
              <a:t>Intraabdominal packing</a:t>
            </a:r>
          </a:p>
          <a:p>
            <a:pPr marL="342900" indent="-342900">
              <a:lnSpc>
                <a:spcPct val="80000"/>
              </a:lnSpc>
              <a:spcBef>
                <a:spcPct val="20000"/>
              </a:spcBef>
              <a:buFontTx/>
              <a:buChar char="•"/>
            </a:pPr>
            <a:r>
              <a:rPr lang="en-US" sz="2800">
                <a:solidFill>
                  <a:schemeClr val="bg1"/>
                </a:solidFill>
              </a:rPr>
              <a:t>Temporary closure</a:t>
            </a:r>
          </a:p>
        </p:txBody>
      </p:sp>
      <p:sp>
        <p:nvSpPr>
          <p:cNvPr id="61446" name="Rectangle 6"/>
          <p:cNvSpPr>
            <a:spLocks noChangeArrowheads="1"/>
          </p:cNvSpPr>
          <p:nvPr/>
        </p:nvSpPr>
        <p:spPr bwMode="auto">
          <a:xfrm>
            <a:off x="2514600" y="4876800"/>
            <a:ext cx="4876800" cy="1981200"/>
          </a:xfrm>
          <a:prstGeom prst="rect">
            <a:avLst/>
          </a:prstGeom>
          <a:noFill/>
          <a:ln w="9525">
            <a:noFill/>
            <a:miter lim="800000"/>
            <a:headEnd/>
            <a:tailEnd/>
          </a:ln>
          <a:effectLst/>
        </p:spPr>
        <p:txBody>
          <a:bodyPr/>
          <a:lstStyle/>
          <a:p>
            <a:pPr marL="342900" indent="-342900">
              <a:lnSpc>
                <a:spcPct val="80000"/>
              </a:lnSpc>
              <a:spcBef>
                <a:spcPct val="20000"/>
              </a:spcBef>
              <a:buFontTx/>
              <a:buChar char="•"/>
            </a:pPr>
            <a:r>
              <a:rPr lang="en-US" sz="2800">
                <a:solidFill>
                  <a:schemeClr val="bg1"/>
                </a:solidFill>
              </a:rPr>
              <a:t>Core rewarming</a:t>
            </a:r>
          </a:p>
          <a:p>
            <a:pPr marL="342900" indent="-342900">
              <a:lnSpc>
                <a:spcPct val="80000"/>
              </a:lnSpc>
              <a:spcBef>
                <a:spcPct val="20000"/>
              </a:spcBef>
              <a:buFontTx/>
              <a:buChar char="•"/>
            </a:pPr>
            <a:r>
              <a:rPr lang="en-US" sz="2800">
                <a:solidFill>
                  <a:schemeClr val="bg1"/>
                </a:solidFill>
              </a:rPr>
              <a:t>Correct coagulopathy</a:t>
            </a:r>
          </a:p>
          <a:p>
            <a:pPr marL="342900" indent="-342900">
              <a:lnSpc>
                <a:spcPct val="80000"/>
              </a:lnSpc>
              <a:spcBef>
                <a:spcPct val="20000"/>
              </a:spcBef>
              <a:buFontTx/>
              <a:buChar char="•"/>
            </a:pPr>
            <a:r>
              <a:rPr lang="en-US" sz="2800">
                <a:solidFill>
                  <a:schemeClr val="bg1"/>
                </a:solidFill>
              </a:rPr>
              <a:t>Maximize hemodynamics</a:t>
            </a:r>
          </a:p>
          <a:p>
            <a:pPr marL="342900" indent="-342900">
              <a:lnSpc>
                <a:spcPct val="80000"/>
              </a:lnSpc>
              <a:spcBef>
                <a:spcPct val="20000"/>
              </a:spcBef>
              <a:buFontTx/>
              <a:buChar char="•"/>
            </a:pPr>
            <a:r>
              <a:rPr lang="en-US" sz="2800">
                <a:solidFill>
                  <a:schemeClr val="bg1"/>
                </a:solidFill>
              </a:rPr>
              <a:t>Ventilatory support</a:t>
            </a:r>
          </a:p>
        </p:txBody>
      </p:sp>
      <p:sp>
        <p:nvSpPr>
          <p:cNvPr id="61447" name="Text Box 7"/>
          <p:cNvSpPr txBox="1">
            <a:spLocks noChangeArrowheads="1"/>
          </p:cNvSpPr>
          <p:nvPr/>
        </p:nvSpPr>
        <p:spPr bwMode="auto">
          <a:xfrm>
            <a:off x="304800" y="1066800"/>
            <a:ext cx="3429000" cy="457200"/>
          </a:xfrm>
          <a:prstGeom prst="rect">
            <a:avLst/>
          </a:prstGeom>
          <a:noFill/>
          <a:ln w="9525">
            <a:noFill/>
            <a:miter lim="800000"/>
            <a:headEnd/>
            <a:tailEnd/>
          </a:ln>
          <a:effectLst/>
        </p:spPr>
        <p:txBody>
          <a:bodyPr>
            <a:spAutoFit/>
          </a:bodyPr>
          <a:lstStyle/>
          <a:p>
            <a:pPr eaLnBrk="0" hangingPunct="0">
              <a:spcBef>
                <a:spcPct val="50000"/>
              </a:spcBef>
            </a:pPr>
            <a:r>
              <a:rPr lang="en-US" sz="2400">
                <a:solidFill>
                  <a:srgbClr val="00FFFF"/>
                </a:solidFill>
              </a:rPr>
              <a:t>PART I - OR</a:t>
            </a:r>
          </a:p>
        </p:txBody>
      </p:sp>
      <p:sp>
        <p:nvSpPr>
          <p:cNvPr id="61448" name="Text Box 8"/>
          <p:cNvSpPr txBox="1">
            <a:spLocks noChangeArrowheads="1"/>
          </p:cNvSpPr>
          <p:nvPr/>
        </p:nvSpPr>
        <p:spPr bwMode="auto">
          <a:xfrm>
            <a:off x="2590800" y="4267200"/>
            <a:ext cx="3124200" cy="457200"/>
          </a:xfrm>
          <a:prstGeom prst="rect">
            <a:avLst/>
          </a:prstGeom>
          <a:noFill/>
          <a:ln w="9525">
            <a:noFill/>
            <a:miter lim="800000"/>
            <a:headEnd/>
            <a:tailEnd/>
          </a:ln>
          <a:effectLst/>
        </p:spPr>
        <p:txBody>
          <a:bodyPr>
            <a:spAutoFit/>
          </a:bodyPr>
          <a:lstStyle/>
          <a:p>
            <a:pPr eaLnBrk="0" hangingPunct="0">
              <a:spcBef>
                <a:spcPct val="50000"/>
              </a:spcBef>
            </a:pPr>
            <a:r>
              <a:rPr lang="en-US" sz="2400">
                <a:solidFill>
                  <a:srgbClr val="00FFFF"/>
                </a:solidFill>
              </a:rPr>
              <a:t>PART II - ICU</a:t>
            </a:r>
            <a:endParaRPr lang="en-US" sz="2400">
              <a:solidFill>
                <a:srgbClr val="00FFFF"/>
              </a:solidFill>
              <a:latin typeface="Times New Roman" pitchFamily="18" charset="0"/>
            </a:endParaRPr>
          </a:p>
        </p:txBody>
      </p:sp>
      <p:sp>
        <p:nvSpPr>
          <p:cNvPr id="61449" name="Rectangle 9"/>
          <p:cNvSpPr>
            <a:spLocks noChangeArrowheads="1"/>
          </p:cNvSpPr>
          <p:nvPr/>
        </p:nvSpPr>
        <p:spPr bwMode="auto">
          <a:xfrm>
            <a:off x="228600" y="990600"/>
            <a:ext cx="4343400" cy="2362200"/>
          </a:xfrm>
          <a:prstGeom prst="rect">
            <a:avLst/>
          </a:prstGeom>
          <a:noFill/>
          <a:ln w="9525">
            <a:solidFill>
              <a:srgbClr val="FF0000"/>
            </a:solidFill>
            <a:miter lim="800000"/>
            <a:headEnd/>
            <a:tailEnd/>
          </a:ln>
          <a:effectLst/>
        </p:spPr>
        <p:txBody>
          <a:bodyPr wrap="none" anchor="ctr"/>
          <a:lstStyle/>
          <a:p>
            <a:endParaRPr lang="en-US"/>
          </a:p>
        </p:txBody>
      </p:sp>
      <p:sp>
        <p:nvSpPr>
          <p:cNvPr id="61450" name="Rectangle 10"/>
          <p:cNvSpPr>
            <a:spLocks noChangeArrowheads="1"/>
          </p:cNvSpPr>
          <p:nvPr/>
        </p:nvSpPr>
        <p:spPr bwMode="auto">
          <a:xfrm>
            <a:off x="2286000" y="4191000"/>
            <a:ext cx="4876800" cy="2438400"/>
          </a:xfrm>
          <a:prstGeom prst="rect">
            <a:avLst/>
          </a:prstGeom>
          <a:noFill/>
          <a:ln w="9525">
            <a:solidFill>
              <a:srgbClr val="FF0000"/>
            </a:solidFill>
            <a:miter lim="800000"/>
            <a:headEnd/>
            <a:tailEnd/>
          </a:ln>
          <a:effectLst/>
        </p:spPr>
        <p:txBody>
          <a:bodyPr wrap="none" anchor="ctr"/>
          <a:lstStyle/>
          <a:p>
            <a:endParaRPr lang="en-US"/>
          </a:p>
        </p:txBody>
      </p:sp>
      <p:grpSp>
        <p:nvGrpSpPr>
          <p:cNvPr id="61451" name="Group 11"/>
          <p:cNvGrpSpPr>
            <a:grpSpLocks/>
          </p:cNvGrpSpPr>
          <p:nvPr/>
        </p:nvGrpSpPr>
        <p:grpSpPr bwMode="auto">
          <a:xfrm>
            <a:off x="5181600" y="1600200"/>
            <a:ext cx="3505200" cy="1676400"/>
            <a:chOff x="3264" y="1104"/>
            <a:chExt cx="2208" cy="1056"/>
          </a:xfrm>
        </p:grpSpPr>
        <p:sp>
          <p:nvSpPr>
            <p:cNvPr id="61452" name="Rectangle 12"/>
            <p:cNvSpPr>
              <a:spLocks noChangeArrowheads="1"/>
            </p:cNvSpPr>
            <p:nvPr/>
          </p:nvSpPr>
          <p:spPr bwMode="auto">
            <a:xfrm>
              <a:off x="3360" y="1440"/>
              <a:ext cx="2112" cy="623"/>
            </a:xfrm>
            <a:prstGeom prst="rect">
              <a:avLst/>
            </a:prstGeom>
            <a:noFill/>
            <a:ln w="9525">
              <a:noFill/>
              <a:miter lim="800000"/>
              <a:headEnd/>
              <a:tailEnd/>
            </a:ln>
            <a:effectLst/>
          </p:spPr>
          <p:txBody>
            <a:bodyPr>
              <a:spAutoFit/>
            </a:bodyPr>
            <a:lstStyle/>
            <a:p>
              <a:pPr eaLnBrk="0" hangingPunct="0">
                <a:lnSpc>
                  <a:spcPct val="80000"/>
                </a:lnSpc>
                <a:spcBef>
                  <a:spcPct val="50000"/>
                </a:spcBef>
                <a:buFontTx/>
                <a:buChar char="•"/>
              </a:pPr>
              <a:r>
                <a:rPr lang="en-US" sz="2800">
                  <a:solidFill>
                    <a:srgbClr val="FFFFFF"/>
                  </a:solidFill>
                </a:rPr>
                <a:t>  Pack removal</a:t>
              </a:r>
            </a:p>
            <a:p>
              <a:pPr eaLnBrk="0" hangingPunct="0">
                <a:lnSpc>
                  <a:spcPct val="80000"/>
                </a:lnSpc>
                <a:spcBef>
                  <a:spcPct val="50000"/>
                </a:spcBef>
                <a:buFontTx/>
                <a:buChar char="•"/>
              </a:pPr>
              <a:r>
                <a:rPr lang="en-US" sz="2800">
                  <a:solidFill>
                    <a:srgbClr val="FFFFFF"/>
                  </a:solidFill>
                </a:rPr>
                <a:t>  Definitive repairs</a:t>
              </a:r>
              <a:endParaRPr lang="en-US" sz="2800">
                <a:solidFill>
                  <a:schemeClr val="bg1"/>
                </a:solidFill>
              </a:endParaRPr>
            </a:p>
          </p:txBody>
        </p:sp>
        <p:sp>
          <p:nvSpPr>
            <p:cNvPr id="61453" name="Text Box 13"/>
            <p:cNvSpPr txBox="1">
              <a:spLocks noChangeArrowheads="1"/>
            </p:cNvSpPr>
            <p:nvPr/>
          </p:nvSpPr>
          <p:spPr bwMode="auto">
            <a:xfrm>
              <a:off x="3456" y="1104"/>
              <a:ext cx="1776" cy="288"/>
            </a:xfrm>
            <a:prstGeom prst="rect">
              <a:avLst/>
            </a:prstGeom>
            <a:noFill/>
            <a:ln w="9525">
              <a:noFill/>
              <a:miter lim="800000"/>
              <a:headEnd/>
              <a:tailEnd/>
            </a:ln>
            <a:effectLst/>
          </p:spPr>
          <p:txBody>
            <a:bodyPr>
              <a:spAutoFit/>
            </a:bodyPr>
            <a:lstStyle/>
            <a:p>
              <a:pPr eaLnBrk="0" hangingPunct="0">
                <a:spcBef>
                  <a:spcPct val="50000"/>
                </a:spcBef>
              </a:pPr>
              <a:r>
                <a:rPr lang="en-US" sz="2400">
                  <a:solidFill>
                    <a:srgbClr val="00FFFF"/>
                  </a:solidFill>
                </a:rPr>
                <a:t>PART III - OR</a:t>
              </a:r>
              <a:endParaRPr lang="en-US" sz="2400">
                <a:solidFill>
                  <a:srgbClr val="00FFFF"/>
                </a:solidFill>
                <a:latin typeface="Times New Roman" pitchFamily="18" charset="0"/>
              </a:endParaRPr>
            </a:p>
          </p:txBody>
        </p:sp>
        <p:sp>
          <p:nvSpPr>
            <p:cNvPr id="61454" name="Rectangle 14"/>
            <p:cNvSpPr>
              <a:spLocks noChangeArrowheads="1"/>
            </p:cNvSpPr>
            <p:nvPr/>
          </p:nvSpPr>
          <p:spPr bwMode="auto">
            <a:xfrm>
              <a:off x="3264" y="1104"/>
              <a:ext cx="2208" cy="1056"/>
            </a:xfrm>
            <a:prstGeom prst="rect">
              <a:avLst/>
            </a:prstGeom>
            <a:noFill/>
            <a:ln w="9525">
              <a:solidFill>
                <a:srgbClr val="FF0000"/>
              </a:solidFill>
              <a:miter lim="800000"/>
              <a:headEnd/>
              <a:tailEnd/>
            </a:ln>
            <a:effectLst/>
          </p:spPr>
          <p:txBody>
            <a:bodyPr wrap="none" anchor="ctr"/>
            <a:lstStyle/>
            <a:p>
              <a:endParaRPr lang="en-US"/>
            </a:p>
          </p:txBody>
        </p:sp>
      </p:grpSp>
      <p:sp>
        <p:nvSpPr>
          <p:cNvPr id="61455" name="AutoShape 15"/>
          <p:cNvSpPr>
            <a:spLocks noChangeArrowheads="1"/>
          </p:cNvSpPr>
          <p:nvPr/>
        </p:nvSpPr>
        <p:spPr bwMode="auto">
          <a:xfrm>
            <a:off x="7620000" y="3505200"/>
            <a:ext cx="762000" cy="1066800"/>
          </a:xfrm>
          <a:custGeom>
            <a:avLst/>
            <a:gdLst>
              <a:gd name="G0" fmla="+- 9257 0 0"/>
              <a:gd name="G1" fmla="+- 18514 0 0"/>
              <a:gd name="G2" fmla="+- 7200 0 0"/>
              <a:gd name="G3" fmla="*/ 9257 1 2"/>
              <a:gd name="G4" fmla="+- G3 10800 0"/>
              <a:gd name="G5" fmla="+- 21600 9257 18514"/>
              <a:gd name="G6" fmla="+- 18514 7200 0"/>
              <a:gd name="G7" fmla="*/ G6 1 2"/>
              <a:gd name="G8" fmla="*/ 18514 2 1"/>
              <a:gd name="G9" fmla="+- G8 0 21600"/>
              <a:gd name="G10" fmla="*/ 21600 G0 G1"/>
              <a:gd name="G11" fmla="*/ 21600 G4 G1"/>
              <a:gd name="G12" fmla="*/ 21600 G5 G1"/>
              <a:gd name="G13" fmla="*/ 21600 G7 G1"/>
              <a:gd name="G14" fmla="*/ 18514 1 2"/>
              <a:gd name="G15" fmla="+- G5 0 G4"/>
              <a:gd name="G16" fmla="+- G0 0 G4"/>
              <a:gd name="G17" fmla="*/ G2 G15 G16"/>
              <a:gd name="T0" fmla="*/ 15429 w 21600"/>
              <a:gd name="T1" fmla="*/ 0 h 21600"/>
              <a:gd name="T2" fmla="*/ 9257 w 21600"/>
              <a:gd name="T3" fmla="*/ 7200 h 21600"/>
              <a:gd name="T4" fmla="*/ 0 w 21600"/>
              <a:gd name="T5" fmla="*/ 18001 h 21600"/>
              <a:gd name="T6" fmla="*/ 9257 w 21600"/>
              <a:gd name="T7" fmla="*/ 21600 h 21600"/>
              <a:gd name="T8" fmla="*/ 18514 w 21600"/>
              <a:gd name="T9" fmla="*/ 15000 h 21600"/>
              <a:gd name="T10" fmla="*/ 21600 w 21600"/>
              <a:gd name="T11" fmla="*/ 7200 h 21600"/>
              <a:gd name="T12" fmla="*/ 17694720 60000 65536"/>
              <a:gd name="T13" fmla="*/ 11796480 60000 65536"/>
              <a:gd name="T14" fmla="*/ 11796480 60000 65536"/>
              <a:gd name="T15" fmla="*/ 5898240 60000 65536"/>
              <a:gd name="T16" fmla="*/ 0 60000 65536"/>
              <a:gd name="T17" fmla="*/ 0 60000 65536"/>
              <a:gd name="T18" fmla="*/ 0 w 21600"/>
              <a:gd name="T19" fmla="*/ G12 h 21600"/>
              <a:gd name="T20" fmla="*/ G1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5429" y="0"/>
                </a:moveTo>
                <a:lnTo>
                  <a:pt x="9257" y="7200"/>
                </a:lnTo>
                <a:lnTo>
                  <a:pt x="12343" y="7200"/>
                </a:lnTo>
                <a:lnTo>
                  <a:pt x="12343" y="14400"/>
                </a:lnTo>
                <a:lnTo>
                  <a:pt x="0" y="14400"/>
                </a:lnTo>
                <a:lnTo>
                  <a:pt x="0" y="21600"/>
                </a:lnTo>
                <a:lnTo>
                  <a:pt x="18514" y="21600"/>
                </a:lnTo>
                <a:lnTo>
                  <a:pt x="18514" y="7200"/>
                </a:lnTo>
                <a:lnTo>
                  <a:pt x="21600" y="7200"/>
                </a:lnTo>
                <a:close/>
              </a:path>
            </a:pathLst>
          </a:custGeom>
          <a:solidFill>
            <a:srgbClr val="00FFFF"/>
          </a:solidFill>
          <a:ln w="9525">
            <a:solidFill>
              <a:schemeClr val="tx1"/>
            </a:solidFill>
            <a:miter lim="800000"/>
            <a:headEnd/>
            <a:tailEnd/>
          </a:ln>
          <a:effectLst/>
        </p:spPr>
        <p:txBody>
          <a:bodyPr wrap="none" anchor="ctr"/>
          <a:lstStyle/>
          <a:p>
            <a:pPr algn="ctr" eaLnBrk="0" hangingPunct="0"/>
            <a:endParaRPr lang="en-US" sz="2400">
              <a:solidFill>
                <a:srgbClr val="3399FF"/>
              </a:solidFill>
              <a:latin typeface="Times New Roman" pitchFamily="18" charset="0"/>
            </a:endParaRPr>
          </a:p>
        </p:txBody>
      </p:sp>
      <p:sp>
        <p:nvSpPr>
          <p:cNvPr id="61456" name="AutoShape 16"/>
          <p:cNvSpPr>
            <a:spLocks noChangeArrowheads="1"/>
          </p:cNvSpPr>
          <p:nvPr/>
        </p:nvSpPr>
        <p:spPr bwMode="auto">
          <a:xfrm rot="5440941">
            <a:off x="1027113" y="3771900"/>
            <a:ext cx="876300" cy="1104900"/>
          </a:xfrm>
          <a:custGeom>
            <a:avLst/>
            <a:gdLst>
              <a:gd name="G0" fmla="+- 9257 0 0"/>
              <a:gd name="G1" fmla="+- 18514 0 0"/>
              <a:gd name="G2" fmla="+- 7200 0 0"/>
              <a:gd name="G3" fmla="*/ 9257 1 2"/>
              <a:gd name="G4" fmla="+- G3 10800 0"/>
              <a:gd name="G5" fmla="+- 21600 9257 18514"/>
              <a:gd name="G6" fmla="+- 18514 7200 0"/>
              <a:gd name="G7" fmla="*/ G6 1 2"/>
              <a:gd name="G8" fmla="*/ 18514 2 1"/>
              <a:gd name="G9" fmla="+- G8 0 21600"/>
              <a:gd name="G10" fmla="*/ 21600 G0 G1"/>
              <a:gd name="G11" fmla="*/ 21600 G4 G1"/>
              <a:gd name="G12" fmla="*/ 21600 G5 G1"/>
              <a:gd name="G13" fmla="*/ 21600 G7 G1"/>
              <a:gd name="G14" fmla="*/ 18514 1 2"/>
              <a:gd name="G15" fmla="+- G5 0 G4"/>
              <a:gd name="G16" fmla="+- G0 0 G4"/>
              <a:gd name="G17" fmla="*/ G2 G15 G16"/>
              <a:gd name="T0" fmla="*/ 15429 w 21600"/>
              <a:gd name="T1" fmla="*/ 0 h 21600"/>
              <a:gd name="T2" fmla="*/ 9257 w 21600"/>
              <a:gd name="T3" fmla="*/ 7200 h 21600"/>
              <a:gd name="T4" fmla="*/ 0 w 21600"/>
              <a:gd name="T5" fmla="*/ 18001 h 21600"/>
              <a:gd name="T6" fmla="*/ 9257 w 21600"/>
              <a:gd name="T7" fmla="*/ 21600 h 21600"/>
              <a:gd name="T8" fmla="*/ 18514 w 21600"/>
              <a:gd name="T9" fmla="*/ 15000 h 21600"/>
              <a:gd name="T10" fmla="*/ 21600 w 21600"/>
              <a:gd name="T11" fmla="*/ 7200 h 21600"/>
              <a:gd name="T12" fmla="*/ 17694720 60000 65536"/>
              <a:gd name="T13" fmla="*/ 11796480 60000 65536"/>
              <a:gd name="T14" fmla="*/ 11796480 60000 65536"/>
              <a:gd name="T15" fmla="*/ 5898240 60000 65536"/>
              <a:gd name="T16" fmla="*/ 0 60000 65536"/>
              <a:gd name="T17" fmla="*/ 0 60000 65536"/>
              <a:gd name="T18" fmla="*/ 0 w 21600"/>
              <a:gd name="T19" fmla="*/ G12 h 21600"/>
              <a:gd name="T20" fmla="*/ G1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5429" y="0"/>
                </a:moveTo>
                <a:lnTo>
                  <a:pt x="9257" y="7200"/>
                </a:lnTo>
                <a:lnTo>
                  <a:pt x="12343" y="7200"/>
                </a:lnTo>
                <a:lnTo>
                  <a:pt x="12343" y="14400"/>
                </a:lnTo>
                <a:lnTo>
                  <a:pt x="0" y="14400"/>
                </a:lnTo>
                <a:lnTo>
                  <a:pt x="0" y="21600"/>
                </a:lnTo>
                <a:lnTo>
                  <a:pt x="18514" y="21600"/>
                </a:lnTo>
                <a:lnTo>
                  <a:pt x="18514" y="7200"/>
                </a:lnTo>
                <a:lnTo>
                  <a:pt x="21600" y="7200"/>
                </a:lnTo>
                <a:close/>
              </a:path>
            </a:pathLst>
          </a:custGeom>
          <a:solidFill>
            <a:srgbClr val="00FFFF"/>
          </a:solidFill>
          <a:ln w="9525">
            <a:solidFill>
              <a:schemeClr val="tx1"/>
            </a:solidFill>
            <a:miter lim="800000"/>
            <a:headEnd/>
            <a:tailEnd/>
          </a:ln>
          <a:effectLst/>
        </p:spPr>
        <p:txBody>
          <a:bodyPr wrap="none" anchor="ctr"/>
          <a:lstStyle/>
          <a:p>
            <a:endParaRPr lang="en-US"/>
          </a:p>
        </p:txBody>
      </p:sp>
      <p:sp>
        <p:nvSpPr>
          <p:cNvPr id="61457" name="Oval 17"/>
          <p:cNvSpPr>
            <a:spLocks noChangeArrowheads="1"/>
          </p:cNvSpPr>
          <p:nvPr/>
        </p:nvSpPr>
        <p:spPr bwMode="auto">
          <a:xfrm>
            <a:off x="5029200" y="1143000"/>
            <a:ext cx="4114800" cy="2667000"/>
          </a:xfrm>
          <a:prstGeom prst="ellipse">
            <a:avLst/>
          </a:prstGeom>
          <a:noFill/>
          <a:ln w="38100">
            <a:solidFill>
              <a:srgbClr val="FFFF00"/>
            </a:solidFill>
            <a:round/>
            <a:headEnd/>
            <a:tailEnd/>
          </a:ln>
          <a:effectLst/>
        </p:spPr>
        <p:txBody>
          <a:bodyPr wrap="none" anchor="ctr"/>
          <a:lstStyle/>
          <a:p>
            <a:endParaRPr lang="en-US"/>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5604" name="Rectangle 4"/>
          <p:cNvSpPr>
            <a:spLocks noChangeArrowheads="1"/>
          </p:cNvSpPr>
          <p:nvPr/>
        </p:nvSpPr>
        <p:spPr bwMode="auto">
          <a:xfrm>
            <a:off x="685800" y="609600"/>
            <a:ext cx="7772400" cy="1143000"/>
          </a:xfrm>
          <a:prstGeom prst="rect">
            <a:avLst/>
          </a:prstGeom>
          <a:noFill/>
          <a:ln w="9525">
            <a:noFill/>
            <a:miter lim="800000"/>
            <a:headEnd/>
            <a:tailEnd/>
          </a:ln>
          <a:effectLst/>
        </p:spPr>
        <p:txBody>
          <a:bodyPr anchor="ctr"/>
          <a:lstStyle/>
          <a:p>
            <a:pPr algn="ctr"/>
            <a:r>
              <a:rPr lang="en-US" sz="4400" dirty="0">
                <a:solidFill>
                  <a:srgbClr val="FFFF00"/>
                </a:solidFill>
              </a:rPr>
              <a:t>Damage control</a:t>
            </a:r>
            <a:br>
              <a:rPr lang="en-US" sz="4400" dirty="0">
                <a:solidFill>
                  <a:srgbClr val="FFFF00"/>
                </a:solidFill>
              </a:rPr>
            </a:br>
            <a:r>
              <a:rPr lang="en-US" sz="3200" dirty="0">
                <a:solidFill>
                  <a:srgbClr val="66FFFF"/>
                </a:solidFill>
              </a:rPr>
              <a:t>Part III </a:t>
            </a:r>
            <a:r>
              <a:rPr lang="en-US" sz="3200" dirty="0" smtClean="0">
                <a:solidFill>
                  <a:srgbClr val="66FFFF"/>
                </a:solidFill>
              </a:rPr>
              <a:t>– Back to the OR</a:t>
            </a:r>
            <a:endParaRPr lang="en-US" sz="4400" dirty="0">
              <a:solidFill>
                <a:srgbClr val="FFFF00"/>
              </a:solidFill>
            </a:endParaRPr>
          </a:p>
        </p:txBody>
      </p:sp>
      <p:sp>
        <p:nvSpPr>
          <p:cNvPr id="25605" name="Rectangle 5"/>
          <p:cNvSpPr>
            <a:spLocks noChangeArrowheads="1"/>
          </p:cNvSpPr>
          <p:nvPr/>
        </p:nvSpPr>
        <p:spPr bwMode="auto">
          <a:xfrm>
            <a:off x="685800" y="1981200"/>
            <a:ext cx="7772400" cy="4114800"/>
          </a:xfrm>
          <a:prstGeom prst="rect">
            <a:avLst/>
          </a:prstGeom>
          <a:noFill/>
          <a:ln w="9525">
            <a:noFill/>
            <a:miter lim="800000"/>
            <a:headEnd/>
            <a:tailEnd/>
          </a:ln>
          <a:effectLst/>
        </p:spPr>
        <p:txBody>
          <a:bodyPr/>
          <a:lstStyle/>
          <a:p>
            <a:pPr marL="342900" indent="-342900">
              <a:spcBef>
                <a:spcPct val="20000"/>
              </a:spcBef>
              <a:buFontTx/>
              <a:buChar char="•"/>
            </a:pPr>
            <a:r>
              <a:rPr lang="en-US" sz="3200" dirty="0">
                <a:solidFill>
                  <a:schemeClr val="bg1"/>
                </a:solidFill>
              </a:rPr>
              <a:t>Peritoneal irrigation</a:t>
            </a:r>
          </a:p>
          <a:p>
            <a:pPr marL="342900" indent="-342900">
              <a:spcBef>
                <a:spcPct val="20000"/>
              </a:spcBef>
              <a:buFontTx/>
              <a:buChar char="•"/>
            </a:pPr>
            <a:r>
              <a:rPr lang="en-US" sz="3200" dirty="0" smtClean="0">
                <a:solidFill>
                  <a:schemeClr val="bg1"/>
                </a:solidFill>
              </a:rPr>
              <a:t>Definitive Arterial </a:t>
            </a:r>
            <a:r>
              <a:rPr lang="en-US" sz="3200" dirty="0">
                <a:solidFill>
                  <a:schemeClr val="bg1"/>
                </a:solidFill>
              </a:rPr>
              <a:t>- venous repair</a:t>
            </a:r>
          </a:p>
          <a:p>
            <a:pPr marL="342900" indent="-342900">
              <a:spcBef>
                <a:spcPct val="20000"/>
              </a:spcBef>
              <a:buFontTx/>
              <a:buChar char="•"/>
            </a:pPr>
            <a:r>
              <a:rPr lang="en-US" sz="3200" dirty="0">
                <a:solidFill>
                  <a:schemeClr val="bg1"/>
                </a:solidFill>
              </a:rPr>
              <a:t>Bowel resection and </a:t>
            </a:r>
            <a:r>
              <a:rPr lang="en-US" sz="3200" dirty="0" err="1">
                <a:solidFill>
                  <a:schemeClr val="bg1"/>
                </a:solidFill>
              </a:rPr>
              <a:t>anastomosis</a:t>
            </a:r>
            <a:endParaRPr lang="en-US" sz="3200" dirty="0">
              <a:solidFill>
                <a:schemeClr val="bg1"/>
              </a:solidFill>
            </a:endParaRPr>
          </a:p>
          <a:p>
            <a:pPr marL="342900" indent="-342900">
              <a:spcBef>
                <a:spcPct val="20000"/>
              </a:spcBef>
              <a:buFontTx/>
              <a:buChar char="•"/>
            </a:pPr>
            <a:r>
              <a:rPr lang="en-US" sz="3200" dirty="0">
                <a:solidFill>
                  <a:schemeClr val="bg1"/>
                </a:solidFill>
              </a:rPr>
              <a:t>Colostomy</a:t>
            </a:r>
          </a:p>
          <a:p>
            <a:pPr marL="342900" indent="-342900">
              <a:spcBef>
                <a:spcPct val="20000"/>
              </a:spcBef>
              <a:buFontTx/>
              <a:buChar char="•"/>
            </a:pPr>
            <a:r>
              <a:rPr lang="en-US" sz="3200" dirty="0">
                <a:solidFill>
                  <a:schemeClr val="bg1"/>
                </a:solidFill>
              </a:rPr>
              <a:t>Liver debridement, resection or suture</a:t>
            </a:r>
          </a:p>
          <a:p>
            <a:pPr marL="342900" indent="-342900">
              <a:spcBef>
                <a:spcPct val="20000"/>
              </a:spcBef>
              <a:buFontTx/>
              <a:buChar char="•"/>
            </a:pPr>
            <a:r>
              <a:rPr lang="en-US" sz="3200" dirty="0">
                <a:solidFill>
                  <a:schemeClr val="bg1"/>
                </a:solidFill>
              </a:rPr>
              <a:t>Feeding tubes</a:t>
            </a:r>
          </a:p>
          <a:p>
            <a:pPr marL="342900" indent="-342900">
              <a:spcBef>
                <a:spcPct val="20000"/>
              </a:spcBef>
              <a:buFontTx/>
              <a:buChar char="•"/>
            </a:pPr>
            <a:r>
              <a:rPr lang="en-US" sz="3200" dirty="0">
                <a:solidFill>
                  <a:schemeClr val="bg1"/>
                </a:solidFill>
              </a:rPr>
              <a:t>Abdominal wall closure</a:t>
            </a:r>
          </a:p>
        </p:txBody>
      </p:sp>
      <p:sp>
        <p:nvSpPr>
          <p:cNvPr id="25606" name="Line 6"/>
          <p:cNvSpPr>
            <a:spLocks noChangeShapeType="1"/>
          </p:cNvSpPr>
          <p:nvPr/>
        </p:nvSpPr>
        <p:spPr bwMode="auto">
          <a:xfrm>
            <a:off x="685800" y="1981200"/>
            <a:ext cx="7620000" cy="0"/>
          </a:xfrm>
          <a:prstGeom prst="line">
            <a:avLst/>
          </a:prstGeom>
          <a:noFill/>
          <a:ln w="9525">
            <a:solidFill>
              <a:srgbClr val="FF0000"/>
            </a:solidFill>
            <a:round/>
            <a:headEnd/>
            <a:tailEnd/>
          </a:ln>
          <a:effectLst/>
        </p:spPr>
        <p:txBody>
          <a:bodyPr wrap="none" anchor="ctr"/>
          <a:lstStyle/>
          <a:p>
            <a:endParaRPr lang="en-US"/>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0724" name="Rectangle 4"/>
          <p:cNvSpPr>
            <a:spLocks noChangeArrowheads="1"/>
          </p:cNvSpPr>
          <p:nvPr/>
        </p:nvSpPr>
        <p:spPr bwMode="auto">
          <a:xfrm>
            <a:off x="0" y="0"/>
            <a:ext cx="9144000" cy="609600"/>
          </a:xfrm>
          <a:prstGeom prst="rect">
            <a:avLst/>
          </a:prstGeom>
          <a:noFill/>
          <a:ln w="9525">
            <a:noFill/>
            <a:miter lim="800000"/>
            <a:headEnd/>
            <a:tailEnd/>
          </a:ln>
          <a:effectLst/>
        </p:spPr>
        <p:txBody>
          <a:bodyPr lIns="92075" tIns="46038" rIns="92075" bIns="46038" anchor="ctr"/>
          <a:lstStyle/>
          <a:p>
            <a:pPr algn="ctr"/>
            <a:r>
              <a:rPr lang="en-US" sz="3600">
                <a:solidFill>
                  <a:srgbClr val="FFFF00"/>
                </a:solidFill>
              </a:rPr>
              <a:t>Damage Control Sequence</a:t>
            </a:r>
          </a:p>
        </p:txBody>
      </p:sp>
      <p:sp>
        <p:nvSpPr>
          <p:cNvPr id="30725" name="Rectangle 5"/>
          <p:cNvSpPr>
            <a:spLocks noChangeArrowheads="1"/>
          </p:cNvSpPr>
          <p:nvPr/>
        </p:nvSpPr>
        <p:spPr bwMode="auto">
          <a:xfrm>
            <a:off x="381000" y="1219200"/>
            <a:ext cx="3581400" cy="1371600"/>
          </a:xfrm>
          <a:prstGeom prst="rect">
            <a:avLst/>
          </a:prstGeom>
          <a:noFill/>
          <a:ln w="9525">
            <a:noFill/>
            <a:miter lim="800000"/>
            <a:headEnd/>
            <a:tailEnd/>
          </a:ln>
          <a:effectLst/>
        </p:spPr>
        <p:txBody>
          <a:bodyPr lIns="92075" tIns="46038" rIns="92075" bIns="46038"/>
          <a:lstStyle/>
          <a:p>
            <a:pPr marL="342900" indent="-342900">
              <a:lnSpc>
                <a:spcPct val="80000"/>
              </a:lnSpc>
              <a:spcBef>
                <a:spcPct val="20000"/>
              </a:spcBef>
              <a:buFontTx/>
              <a:buChar char="•"/>
            </a:pPr>
            <a:r>
              <a:rPr lang="en-US" sz="1600" b="1">
                <a:solidFill>
                  <a:schemeClr val="bg1"/>
                </a:solidFill>
              </a:rPr>
              <a:t>Rapid transport (EMS)</a:t>
            </a:r>
          </a:p>
          <a:p>
            <a:pPr marL="342900" indent="-342900">
              <a:lnSpc>
                <a:spcPct val="80000"/>
              </a:lnSpc>
              <a:spcBef>
                <a:spcPct val="20000"/>
              </a:spcBef>
              <a:buFontTx/>
              <a:buChar char="•"/>
            </a:pPr>
            <a:r>
              <a:rPr lang="en-US" sz="1600" b="1">
                <a:solidFill>
                  <a:schemeClr val="bg1"/>
                </a:solidFill>
              </a:rPr>
              <a:t>Decision ----&gt; OR</a:t>
            </a:r>
          </a:p>
          <a:p>
            <a:pPr marL="342900" indent="-342900">
              <a:lnSpc>
                <a:spcPct val="80000"/>
              </a:lnSpc>
              <a:spcBef>
                <a:spcPct val="20000"/>
              </a:spcBef>
              <a:buFontTx/>
              <a:buChar char="•"/>
            </a:pPr>
            <a:r>
              <a:rPr lang="en-US" sz="1600" b="1">
                <a:solidFill>
                  <a:schemeClr val="bg1"/>
                </a:solidFill>
              </a:rPr>
              <a:t>Resuscitation (TB)</a:t>
            </a:r>
          </a:p>
          <a:p>
            <a:pPr marL="742950" lvl="1" indent="-285750">
              <a:lnSpc>
                <a:spcPct val="80000"/>
              </a:lnSpc>
              <a:spcBef>
                <a:spcPct val="20000"/>
              </a:spcBef>
              <a:buFontTx/>
              <a:buChar char="–"/>
            </a:pPr>
            <a:r>
              <a:rPr lang="en-US" sz="1400" b="1">
                <a:solidFill>
                  <a:schemeClr val="bg1"/>
                </a:solidFill>
              </a:rPr>
              <a:t>O2, Blood, Prevent heat loss Massive transfusion protocol</a:t>
            </a:r>
          </a:p>
        </p:txBody>
      </p:sp>
      <p:sp>
        <p:nvSpPr>
          <p:cNvPr id="30726" name="Rectangle 6"/>
          <p:cNvSpPr>
            <a:spLocks noChangeArrowheads="1"/>
          </p:cNvSpPr>
          <p:nvPr/>
        </p:nvSpPr>
        <p:spPr bwMode="auto">
          <a:xfrm>
            <a:off x="457200" y="3505200"/>
            <a:ext cx="3429000" cy="1447800"/>
          </a:xfrm>
          <a:prstGeom prst="rect">
            <a:avLst/>
          </a:prstGeom>
          <a:noFill/>
          <a:ln w="9525">
            <a:noFill/>
            <a:miter lim="800000"/>
            <a:headEnd/>
            <a:tailEnd/>
          </a:ln>
          <a:effectLst/>
        </p:spPr>
        <p:txBody>
          <a:bodyPr lIns="92075" tIns="46038" rIns="92075" bIns="46038"/>
          <a:lstStyle/>
          <a:p>
            <a:pPr marL="342900" indent="-342900">
              <a:lnSpc>
                <a:spcPct val="80000"/>
              </a:lnSpc>
              <a:spcBef>
                <a:spcPct val="20000"/>
              </a:spcBef>
              <a:buFontTx/>
              <a:buChar char="•"/>
            </a:pPr>
            <a:r>
              <a:rPr lang="en-US">
                <a:solidFill>
                  <a:schemeClr val="bg1"/>
                </a:solidFill>
              </a:rPr>
              <a:t>Rewarming</a:t>
            </a:r>
          </a:p>
          <a:p>
            <a:pPr marL="342900" indent="-342900">
              <a:lnSpc>
                <a:spcPct val="80000"/>
              </a:lnSpc>
              <a:spcBef>
                <a:spcPct val="20000"/>
              </a:spcBef>
              <a:buFontTx/>
              <a:buChar char="•"/>
            </a:pPr>
            <a:r>
              <a:rPr lang="en-US">
                <a:solidFill>
                  <a:schemeClr val="bg1"/>
                </a:solidFill>
              </a:rPr>
              <a:t>Correct coagulopathy</a:t>
            </a:r>
          </a:p>
          <a:p>
            <a:pPr marL="342900" indent="-342900">
              <a:lnSpc>
                <a:spcPct val="80000"/>
              </a:lnSpc>
              <a:spcBef>
                <a:spcPct val="20000"/>
              </a:spcBef>
              <a:buFontTx/>
              <a:buChar char="•"/>
            </a:pPr>
            <a:r>
              <a:rPr lang="en-US">
                <a:solidFill>
                  <a:schemeClr val="bg1"/>
                </a:solidFill>
              </a:rPr>
              <a:t>Maximize hemodynamics</a:t>
            </a:r>
          </a:p>
          <a:p>
            <a:pPr marL="342900" indent="-342900">
              <a:lnSpc>
                <a:spcPct val="80000"/>
              </a:lnSpc>
              <a:spcBef>
                <a:spcPct val="20000"/>
              </a:spcBef>
              <a:buFontTx/>
              <a:buChar char="•"/>
            </a:pPr>
            <a:r>
              <a:rPr lang="en-US">
                <a:solidFill>
                  <a:schemeClr val="bg1"/>
                </a:solidFill>
              </a:rPr>
              <a:t>Ventilatory support</a:t>
            </a:r>
          </a:p>
          <a:p>
            <a:pPr marL="342900" indent="-342900">
              <a:lnSpc>
                <a:spcPct val="80000"/>
              </a:lnSpc>
              <a:spcBef>
                <a:spcPct val="20000"/>
              </a:spcBef>
              <a:buFontTx/>
              <a:buChar char="•"/>
            </a:pPr>
            <a:r>
              <a:rPr lang="en-US">
                <a:solidFill>
                  <a:schemeClr val="bg1"/>
                </a:solidFill>
              </a:rPr>
              <a:t>Re-exam</a:t>
            </a:r>
          </a:p>
        </p:txBody>
      </p:sp>
      <p:sp>
        <p:nvSpPr>
          <p:cNvPr id="30727" name="Text Box 7"/>
          <p:cNvSpPr txBox="1">
            <a:spLocks noChangeArrowheads="1"/>
          </p:cNvSpPr>
          <p:nvPr/>
        </p:nvSpPr>
        <p:spPr bwMode="auto">
          <a:xfrm>
            <a:off x="304800" y="762000"/>
            <a:ext cx="4114800" cy="396875"/>
          </a:xfrm>
          <a:prstGeom prst="rect">
            <a:avLst/>
          </a:prstGeom>
          <a:noFill/>
          <a:ln w="9525">
            <a:noFill/>
            <a:miter lim="800000"/>
            <a:headEnd/>
            <a:tailEnd/>
          </a:ln>
          <a:effectLst/>
        </p:spPr>
        <p:txBody>
          <a:bodyPr>
            <a:spAutoFit/>
          </a:bodyPr>
          <a:lstStyle/>
          <a:p>
            <a:pPr eaLnBrk="0" hangingPunct="0">
              <a:spcBef>
                <a:spcPct val="50000"/>
              </a:spcBef>
            </a:pPr>
            <a:r>
              <a:rPr lang="en-US" sz="2000">
                <a:solidFill>
                  <a:srgbClr val="00FFFF"/>
                </a:solidFill>
              </a:rPr>
              <a:t>DC0 “Ground zero” - Recognition</a:t>
            </a:r>
          </a:p>
        </p:txBody>
      </p:sp>
      <p:sp>
        <p:nvSpPr>
          <p:cNvPr id="30728" name="Text Box 8"/>
          <p:cNvSpPr txBox="1">
            <a:spLocks noChangeArrowheads="1"/>
          </p:cNvSpPr>
          <p:nvPr/>
        </p:nvSpPr>
        <p:spPr bwMode="auto">
          <a:xfrm>
            <a:off x="533400" y="3124200"/>
            <a:ext cx="3124200" cy="396875"/>
          </a:xfrm>
          <a:prstGeom prst="rect">
            <a:avLst/>
          </a:prstGeom>
          <a:noFill/>
          <a:ln w="9525">
            <a:noFill/>
            <a:miter lim="800000"/>
            <a:headEnd/>
            <a:tailEnd/>
          </a:ln>
          <a:effectLst/>
        </p:spPr>
        <p:txBody>
          <a:bodyPr>
            <a:spAutoFit/>
          </a:bodyPr>
          <a:lstStyle/>
          <a:p>
            <a:pPr eaLnBrk="0" hangingPunct="0">
              <a:spcBef>
                <a:spcPct val="50000"/>
              </a:spcBef>
            </a:pPr>
            <a:r>
              <a:rPr lang="en-US" sz="2000">
                <a:solidFill>
                  <a:srgbClr val="00FFFF"/>
                </a:solidFill>
              </a:rPr>
              <a:t>DC II - ICU</a:t>
            </a:r>
            <a:endParaRPr lang="en-US" sz="2000">
              <a:solidFill>
                <a:srgbClr val="00FFFF"/>
              </a:solidFill>
              <a:latin typeface="Times New Roman" pitchFamily="18" charset="0"/>
            </a:endParaRPr>
          </a:p>
        </p:txBody>
      </p:sp>
      <p:sp>
        <p:nvSpPr>
          <p:cNvPr id="30729" name="Rectangle 9"/>
          <p:cNvSpPr>
            <a:spLocks noChangeArrowheads="1"/>
          </p:cNvSpPr>
          <p:nvPr/>
        </p:nvSpPr>
        <p:spPr bwMode="auto">
          <a:xfrm>
            <a:off x="228600" y="762000"/>
            <a:ext cx="3886200" cy="1828800"/>
          </a:xfrm>
          <a:prstGeom prst="rect">
            <a:avLst/>
          </a:prstGeom>
          <a:noFill/>
          <a:ln w="9525">
            <a:solidFill>
              <a:srgbClr val="FFFFFF"/>
            </a:solidFill>
            <a:miter lim="800000"/>
            <a:headEnd/>
            <a:tailEnd/>
          </a:ln>
          <a:effectLst/>
        </p:spPr>
        <p:txBody>
          <a:bodyPr wrap="none" anchor="ctr"/>
          <a:lstStyle/>
          <a:p>
            <a:endParaRPr lang="en-US"/>
          </a:p>
        </p:txBody>
      </p:sp>
      <p:sp>
        <p:nvSpPr>
          <p:cNvPr id="30730" name="Rectangle 10"/>
          <p:cNvSpPr>
            <a:spLocks noChangeArrowheads="1"/>
          </p:cNvSpPr>
          <p:nvPr/>
        </p:nvSpPr>
        <p:spPr bwMode="auto">
          <a:xfrm>
            <a:off x="457200" y="3124200"/>
            <a:ext cx="3352800" cy="1828800"/>
          </a:xfrm>
          <a:prstGeom prst="rect">
            <a:avLst/>
          </a:prstGeom>
          <a:noFill/>
          <a:ln w="9525">
            <a:solidFill>
              <a:srgbClr val="FFFFFF"/>
            </a:solidFill>
            <a:miter lim="800000"/>
            <a:headEnd/>
            <a:tailEnd/>
          </a:ln>
          <a:effectLst/>
        </p:spPr>
        <p:txBody>
          <a:bodyPr wrap="none" anchor="ctr"/>
          <a:lstStyle/>
          <a:p>
            <a:endParaRPr lang="en-US"/>
          </a:p>
        </p:txBody>
      </p:sp>
      <p:grpSp>
        <p:nvGrpSpPr>
          <p:cNvPr id="30731" name="Group 11"/>
          <p:cNvGrpSpPr>
            <a:grpSpLocks/>
          </p:cNvGrpSpPr>
          <p:nvPr/>
        </p:nvGrpSpPr>
        <p:grpSpPr bwMode="auto">
          <a:xfrm>
            <a:off x="5867400" y="3429000"/>
            <a:ext cx="3429000" cy="1447800"/>
            <a:chOff x="3264" y="1008"/>
            <a:chExt cx="2160" cy="912"/>
          </a:xfrm>
        </p:grpSpPr>
        <p:sp>
          <p:nvSpPr>
            <p:cNvPr id="30732" name="Rectangle 12"/>
            <p:cNvSpPr>
              <a:spLocks noChangeArrowheads="1"/>
            </p:cNvSpPr>
            <p:nvPr/>
          </p:nvSpPr>
          <p:spPr bwMode="auto">
            <a:xfrm>
              <a:off x="3312" y="1248"/>
              <a:ext cx="2112" cy="646"/>
            </a:xfrm>
            <a:prstGeom prst="rect">
              <a:avLst/>
            </a:prstGeom>
            <a:noFill/>
            <a:ln w="9525">
              <a:noFill/>
              <a:miter lim="800000"/>
              <a:headEnd/>
              <a:tailEnd/>
            </a:ln>
            <a:effectLst/>
          </p:spPr>
          <p:txBody>
            <a:bodyPr>
              <a:spAutoFit/>
            </a:bodyPr>
            <a:lstStyle/>
            <a:p>
              <a:pPr eaLnBrk="0" hangingPunct="0">
                <a:lnSpc>
                  <a:spcPct val="80000"/>
                </a:lnSpc>
                <a:spcBef>
                  <a:spcPct val="50000"/>
                </a:spcBef>
                <a:buFontTx/>
                <a:buChar char="•"/>
              </a:pPr>
              <a:r>
                <a:rPr lang="en-US">
                  <a:solidFill>
                    <a:srgbClr val="FFFFFF"/>
                  </a:solidFill>
                </a:rPr>
                <a:t>  Pack removal</a:t>
              </a:r>
            </a:p>
            <a:p>
              <a:pPr eaLnBrk="0" hangingPunct="0">
                <a:lnSpc>
                  <a:spcPct val="80000"/>
                </a:lnSpc>
                <a:spcBef>
                  <a:spcPct val="50000"/>
                </a:spcBef>
                <a:buFontTx/>
                <a:buChar char="•"/>
              </a:pPr>
              <a:r>
                <a:rPr lang="en-US">
                  <a:solidFill>
                    <a:srgbClr val="FFFFFF"/>
                  </a:solidFill>
                </a:rPr>
                <a:t>  Definitive repairs</a:t>
              </a:r>
            </a:p>
            <a:p>
              <a:pPr eaLnBrk="0" hangingPunct="0">
                <a:lnSpc>
                  <a:spcPct val="80000"/>
                </a:lnSpc>
                <a:spcBef>
                  <a:spcPct val="50000"/>
                </a:spcBef>
                <a:buFontTx/>
                <a:buChar char="•"/>
              </a:pPr>
              <a:r>
                <a:rPr lang="en-US">
                  <a:solidFill>
                    <a:srgbClr val="FFFFFF"/>
                  </a:solidFill>
                </a:rPr>
                <a:t>  Closure ?</a:t>
              </a:r>
              <a:endParaRPr lang="en-US">
                <a:solidFill>
                  <a:schemeClr val="bg1"/>
                </a:solidFill>
              </a:endParaRPr>
            </a:p>
          </p:txBody>
        </p:sp>
        <p:sp>
          <p:nvSpPr>
            <p:cNvPr id="30733" name="Text Box 13"/>
            <p:cNvSpPr txBox="1">
              <a:spLocks noChangeArrowheads="1"/>
            </p:cNvSpPr>
            <p:nvPr/>
          </p:nvSpPr>
          <p:spPr bwMode="auto">
            <a:xfrm>
              <a:off x="3264" y="1008"/>
              <a:ext cx="1776" cy="250"/>
            </a:xfrm>
            <a:prstGeom prst="rect">
              <a:avLst/>
            </a:prstGeom>
            <a:noFill/>
            <a:ln w="9525">
              <a:noFill/>
              <a:miter lim="800000"/>
              <a:headEnd/>
              <a:tailEnd/>
            </a:ln>
            <a:effectLst/>
          </p:spPr>
          <p:txBody>
            <a:bodyPr>
              <a:spAutoFit/>
            </a:bodyPr>
            <a:lstStyle/>
            <a:p>
              <a:pPr eaLnBrk="0" hangingPunct="0">
                <a:spcBef>
                  <a:spcPct val="50000"/>
                </a:spcBef>
              </a:pPr>
              <a:endParaRPr lang="en-US" sz="2000">
                <a:solidFill>
                  <a:srgbClr val="00FFFF"/>
                </a:solidFill>
                <a:latin typeface="Times New Roman" pitchFamily="18" charset="0"/>
              </a:endParaRPr>
            </a:p>
          </p:txBody>
        </p:sp>
        <p:sp>
          <p:nvSpPr>
            <p:cNvPr id="30734" name="Rectangle 14"/>
            <p:cNvSpPr>
              <a:spLocks noChangeArrowheads="1"/>
            </p:cNvSpPr>
            <p:nvPr/>
          </p:nvSpPr>
          <p:spPr bwMode="auto">
            <a:xfrm>
              <a:off x="3264" y="1008"/>
              <a:ext cx="1632" cy="912"/>
            </a:xfrm>
            <a:prstGeom prst="rect">
              <a:avLst/>
            </a:prstGeom>
            <a:noFill/>
            <a:ln w="9525">
              <a:noFill/>
              <a:miter lim="800000"/>
              <a:headEnd/>
              <a:tailEnd/>
            </a:ln>
            <a:effectLst/>
          </p:spPr>
          <p:txBody>
            <a:bodyPr wrap="none" anchor="ctr"/>
            <a:lstStyle/>
            <a:p>
              <a:endParaRPr lang="en-US"/>
            </a:p>
          </p:txBody>
        </p:sp>
      </p:grpSp>
      <p:grpSp>
        <p:nvGrpSpPr>
          <p:cNvPr id="30735" name="Group 15"/>
          <p:cNvGrpSpPr>
            <a:grpSpLocks/>
          </p:cNvGrpSpPr>
          <p:nvPr/>
        </p:nvGrpSpPr>
        <p:grpSpPr bwMode="auto">
          <a:xfrm>
            <a:off x="5791200" y="838200"/>
            <a:ext cx="3352800" cy="2063750"/>
            <a:chOff x="3456" y="2736"/>
            <a:chExt cx="2112" cy="1300"/>
          </a:xfrm>
        </p:grpSpPr>
        <p:sp>
          <p:nvSpPr>
            <p:cNvPr id="30736" name="Text Box 16"/>
            <p:cNvSpPr txBox="1">
              <a:spLocks noChangeArrowheads="1"/>
            </p:cNvSpPr>
            <p:nvPr/>
          </p:nvSpPr>
          <p:spPr bwMode="auto">
            <a:xfrm>
              <a:off x="3504" y="2976"/>
              <a:ext cx="2064" cy="1060"/>
            </a:xfrm>
            <a:prstGeom prst="rect">
              <a:avLst/>
            </a:prstGeom>
            <a:noFill/>
            <a:ln w="9525">
              <a:noFill/>
              <a:miter lim="800000"/>
              <a:headEnd/>
              <a:tailEnd/>
            </a:ln>
            <a:effectLst/>
          </p:spPr>
          <p:txBody>
            <a:bodyPr>
              <a:spAutoFit/>
            </a:bodyPr>
            <a:lstStyle/>
            <a:p>
              <a:pPr>
                <a:lnSpc>
                  <a:spcPct val="80000"/>
                </a:lnSpc>
                <a:spcBef>
                  <a:spcPct val="20000"/>
                </a:spcBef>
                <a:buFontTx/>
                <a:buChar char="•"/>
              </a:pPr>
              <a:r>
                <a:rPr lang="en-US">
                  <a:solidFill>
                    <a:srgbClr val="FFFFFF"/>
                  </a:solidFill>
                </a:rPr>
                <a:t>   Control hemorrhage</a:t>
              </a:r>
            </a:p>
            <a:p>
              <a:pPr>
                <a:lnSpc>
                  <a:spcPct val="80000"/>
                </a:lnSpc>
                <a:spcBef>
                  <a:spcPct val="20000"/>
                </a:spcBef>
                <a:buFontTx/>
                <a:buChar char="•"/>
              </a:pPr>
              <a:r>
                <a:rPr lang="en-US">
                  <a:solidFill>
                    <a:srgbClr val="FFFFFF"/>
                  </a:solidFill>
                </a:rPr>
                <a:t>   Control contamination</a:t>
              </a:r>
            </a:p>
            <a:p>
              <a:pPr>
                <a:lnSpc>
                  <a:spcPct val="80000"/>
                </a:lnSpc>
                <a:spcBef>
                  <a:spcPct val="20000"/>
                </a:spcBef>
                <a:buFontTx/>
                <a:buChar char="•"/>
              </a:pPr>
              <a:r>
                <a:rPr lang="en-US">
                  <a:solidFill>
                    <a:srgbClr val="FFFFFF"/>
                  </a:solidFill>
                </a:rPr>
                <a:t>   Intraabdominal packing</a:t>
              </a:r>
            </a:p>
            <a:p>
              <a:pPr>
                <a:lnSpc>
                  <a:spcPct val="80000"/>
                </a:lnSpc>
                <a:spcBef>
                  <a:spcPct val="20000"/>
                </a:spcBef>
                <a:buFontTx/>
                <a:buChar char="•"/>
              </a:pPr>
              <a:r>
                <a:rPr lang="en-US">
                  <a:solidFill>
                    <a:srgbClr val="FFFFFF"/>
                  </a:solidFill>
                </a:rPr>
                <a:t>   TAC</a:t>
              </a:r>
            </a:p>
            <a:p>
              <a:pPr>
                <a:spcBef>
                  <a:spcPct val="50000"/>
                </a:spcBef>
              </a:pPr>
              <a:endParaRPr lang="en-US" sz="2400">
                <a:solidFill>
                  <a:srgbClr val="FFFFFF"/>
                </a:solidFill>
                <a:latin typeface="Times New Roman" pitchFamily="18" charset="0"/>
              </a:endParaRPr>
            </a:p>
          </p:txBody>
        </p:sp>
        <p:sp>
          <p:nvSpPr>
            <p:cNvPr id="30737" name="Text Box 17"/>
            <p:cNvSpPr txBox="1">
              <a:spLocks noChangeArrowheads="1"/>
            </p:cNvSpPr>
            <p:nvPr/>
          </p:nvSpPr>
          <p:spPr bwMode="auto">
            <a:xfrm>
              <a:off x="3456" y="2736"/>
              <a:ext cx="1824" cy="250"/>
            </a:xfrm>
            <a:prstGeom prst="rect">
              <a:avLst/>
            </a:prstGeom>
            <a:noFill/>
            <a:ln w="9525">
              <a:noFill/>
              <a:miter lim="800000"/>
              <a:headEnd/>
              <a:tailEnd/>
            </a:ln>
            <a:effectLst/>
          </p:spPr>
          <p:txBody>
            <a:bodyPr>
              <a:spAutoFit/>
            </a:bodyPr>
            <a:lstStyle/>
            <a:p>
              <a:pPr eaLnBrk="0" hangingPunct="0">
                <a:spcBef>
                  <a:spcPct val="50000"/>
                </a:spcBef>
              </a:pPr>
              <a:r>
                <a:rPr lang="en-US" sz="2000">
                  <a:solidFill>
                    <a:srgbClr val="00FFFF"/>
                  </a:solidFill>
                </a:rPr>
                <a:t>DC I – OR (warmed)</a:t>
              </a:r>
              <a:endParaRPr lang="en-US" sz="2400">
                <a:latin typeface="Times New Roman" pitchFamily="18" charset="0"/>
              </a:endParaRPr>
            </a:p>
          </p:txBody>
        </p:sp>
      </p:grpSp>
      <p:sp>
        <p:nvSpPr>
          <p:cNvPr id="30738" name="Rectangle 18"/>
          <p:cNvSpPr>
            <a:spLocks noChangeArrowheads="1"/>
          </p:cNvSpPr>
          <p:nvPr/>
        </p:nvSpPr>
        <p:spPr bwMode="auto">
          <a:xfrm>
            <a:off x="5715000" y="838200"/>
            <a:ext cx="3200400" cy="1828800"/>
          </a:xfrm>
          <a:prstGeom prst="rect">
            <a:avLst/>
          </a:prstGeom>
          <a:noFill/>
          <a:ln w="9525">
            <a:solidFill>
              <a:srgbClr val="FFFFFF"/>
            </a:solidFill>
            <a:miter lim="800000"/>
            <a:headEnd/>
            <a:tailEnd/>
          </a:ln>
          <a:effectLst/>
        </p:spPr>
        <p:txBody>
          <a:bodyPr wrap="none" anchor="ctr"/>
          <a:lstStyle/>
          <a:p>
            <a:endParaRPr lang="en-US"/>
          </a:p>
        </p:txBody>
      </p:sp>
      <p:sp>
        <p:nvSpPr>
          <p:cNvPr id="30739" name="Text Box 19"/>
          <p:cNvSpPr txBox="1">
            <a:spLocks noChangeArrowheads="1"/>
          </p:cNvSpPr>
          <p:nvPr/>
        </p:nvSpPr>
        <p:spPr bwMode="auto">
          <a:xfrm>
            <a:off x="0" y="6521450"/>
            <a:ext cx="4648200" cy="336550"/>
          </a:xfrm>
          <a:prstGeom prst="rect">
            <a:avLst/>
          </a:prstGeom>
          <a:noFill/>
          <a:ln w="9525">
            <a:noFill/>
            <a:miter lim="800000"/>
            <a:headEnd/>
            <a:tailEnd/>
          </a:ln>
          <a:effectLst/>
        </p:spPr>
        <p:txBody>
          <a:bodyPr>
            <a:spAutoFit/>
          </a:bodyPr>
          <a:lstStyle/>
          <a:p>
            <a:pPr>
              <a:spcBef>
                <a:spcPct val="50000"/>
              </a:spcBef>
            </a:pPr>
            <a:r>
              <a:rPr lang="en-US" sz="1600">
                <a:solidFill>
                  <a:schemeClr val="bg1"/>
                </a:solidFill>
              </a:rPr>
              <a:t>Johnson, Gracias, Schwab, et al. </a:t>
            </a:r>
            <a:r>
              <a:rPr lang="en-US" sz="1600" i="1">
                <a:solidFill>
                  <a:schemeClr val="bg1"/>
                </a:solidFill>
              </a:rPr>
              <a:t>JTrauma</a:t>
            </a:r>
            <a:r>
              <a:rPr lang="en-US" sz="1600">
                <a:solidFill>
                  <a:schemeClr val="bg1"/>
                </a:solidFill>
              </a:rPr>
              <a:t> 2001.</a:t>
            </a:r>
          </a:p>
        </p:txBody>
      </p:sp>
      <p:sp>
        <p:nvSpPr>
          <p:cNvPr id="30740" name="Rectangle 20"/>
          <p:cNvSpPr>
            <a:spLocks noChangeArrowheads="1"/>
          </p:cNvSpPr>
          <p:nvPr/>
        </p:nvSpPr>
        <p:spPr bwMode="auto">
          <a:xfrm>
            <a:off x="5791200" y="3352800"/>
            <a:ext cx="2209800" cy="1524000"/>
          </a:xfrm>
          <a:prstGeom prst="rect">
            <a:avLst/>
          </a:prstGeom>
          <a:noFill/>
          <a:ln w="12700">
            <a:solidFill>
              <a:srgbClr val="FFFFFF"/>
            </a:solidFill>
            <a:miter lim="800000"/>
            <a:headEnd type="none" w="sm" len="sm"/>
            <a:tailEnd type="none" w="sm" len="sm"/>
          </a:ln>
          <a:effectLst/>
        </p:spPr>
        <p:txBody>
          <a:bodyPr wrap="none" anchor="ctr"/>
          <a:lstStyle/>
          <a:p>
            <a:endParaRPr lang="en-US"/>
          </a:p>
        </p:txBody>
      </p:sp>
      <p:sp>
        <p:nvSpPr>
          <p:cNvPr id="30741" name="Rectangle 21"/>
          <p:cNvSpPr>
            <a:spLocks noChangeArrowheads="1"/>
          </p:cNvSpPr>
          <p:nvPr/>
        </p:nvSpPr>
        <p:spPr bwMode="auto">
          <a:xfrm>
            <a:off x="6019800" y="3429000"/>
            <a:ext cx="1436688" cy="396875"/>
          </a:xfrm>
          <a:prstGeom prst="rect">
            <a:avLst/>
          </a:prstGeom>
          <a:noFill/>
          <a:ln w="12700">
            <a:noFill/>
            <a:miter lim="800000"/>
            <a:headEnd type="none" w="sm" len="sm"/>
            <a:tailEnd type="none" w="sm" len="sm"/>
          </a:ln>
          <a:effectLst/>
        </p:spPr>
        <p:txBody>
          <a:bodyPr wrap="none">
            <a:spAutoFit/>
          </a:bodyPr>
          <a:lstStyle/>
          <a:p>
            <a:pPr eaLnBrk="0" hangingPunct="0">
              <a:spcBef>
                <a:spcPct val="50000"/>
              </a:spcBef>
            </a:pPr>
            <a:r>
              <a:rPr lang="en-US" sz="2000">
                <a:solidFill>
                  <a:srgbClr val="00FFFF"/>
                </a:solidFill>
              </a:rPr>
              <a:t>DC III - OR</a:t>
            </a:r>
          </a:p>
        </p:txBody>
      </p:sp>
      <p:sp>
        <p:nvSpPr>
          <p:cNvPr id="30742" name="AutoShape 22"/>
          <p:cNvSpPr>
            <a:spLocks noChangeArrowheads="1"/>
          </p:cNvSpPr>
          <p:nvPr/>
        </p:nvSpPr>
        <p:spPr bwMode="auto">
          <a:xfrm>
            <a:off x="4191000" y="1524000"/>
            <a:ext cx="1524000" cy="381000"/>
          </a:xfrm>
          <a:prstGeom prst="rightArrow">
            <a:avLst>
              <a:gd name="adj1" fmla="val 50000"/>
              <a:gd name="adj2" fmla="val 100000"/>
            </a:avLst>
          </a:prstGeom>
          <a:solidFill>
            <a:srgbClr val="FFFFFF"/>
          </a:solidFill>
          <a:ln w="12700">
            <a:solidFill>
              <a:schemeClr val="tx1"/>
            </a:solidFill>
            <a:miter lim="800000"/>
            <a:headEnd type="none" w="sm" len="sm"/>
            <a:tailEnd type="none" w="sm" len="sm"/>
          </a:ln>
          <a:effectLst/>
        </p:spPr>
        <p:txBody>
          <a:bodyPr wrap="none" anchor="ctr"/>
          <a:lstStyle/>
          <a:p>
            <a:endParaRPr lang="en-US"/>
          </a:p>
        </p:txBody>
      </p:sp>
      <p:sp>
        <p:nvSpPr>
          <p:cNvPr id="30743" name="Line 23"/>
          <p:cNvSpPr>
            <a:spLocks noChangeShapeType="1"/>
          </p:cNvSpPr>
          <p:nvPr/>
        </p:nvSpPr>
        <p:spPr bwMode="auto">
          <a:xfrm flipH="1">
            <a:off x="3810000" y="2590800"/>
            <a:ext cx="1905000" cy="685800"/>
          </a:xfrm>
          <a:prstGeom prst="line">
            <a:avLst/>
          </a:prstGeom>
          <a:noFill/>
          <a:ln w="228600">
            <a:solidFill>
              <a:srgbClr val="FFFFFF"/>
            </a:solidFill>
            <a:round/>
            <a:headEnd type="none" w="sm" len="sm"/>
            <a:tailEnd type="triangle" w="sm" len="sm"/>
          </a:ln>
          <a:effectLst/>
        </p:spPr>
        <p:txBody>
          <a:bodyPr/>
          <a:lstStyle/>
          <a:p>
            <a:endParaRPr lang="en-US"/>
          </a:p>
        </p:txBody>
      </p:sp>
      <p:sp>
        <p:nvSpPr>
          <p:cNvPr id="30744" name="AutoShape 24"/>
          <p:cNvSpPr>
            <a:spLocks noChangeArrowheads="1"/>
          </p:cNvSpPr>
          <p:nvPr/>
        </p:nvSpPr>
        <p:spPr bwMode="auto">
          <a:xfrm>
            <a:off x="3886200" y="3962400"/>
            <a:ext cx="1828800" cy="381000"/>
          </a:xfrm>
          <a:prstGeom prst="rightArrow">
            <a:avLst>
              <a:gd name="adj1" fmla="val 50000"/>
              <a:gd name="adj2" fmla="val 120000"/>
            </a:avLst>
          </a:prstGeom>
          <a:solidFill>
            <a:srgbClr val="FFFFFF"/>
          </a:solidFill>
          <a:ln w="12700">
            <a:solidFill>
              <a:srgbClr val="FFFFFF"/>
            </a:solidFill>
            <a:miter lim="800000"/>
            <a:headEnd type="none" w="sm" len="sm"/>
            <a:tailEnd type="none" w="sm" len="sm"/>
          </a:ln>
          <a:effectLst/>
        </p:spPr>
        <p:txBody>
          <a:bodyPr wrap="none" anchor="ctr"/>
          <a:lstStyle/>
          <a:p>
            <a:endParaRPr lang="en-US"/>
          </a:p>
        </p:txBody>
      </p:sp>
      <p:sp>
        <p:nvSpPr>
          <p:cNvPr id="30745" name="Rectangle 25"/>
          <p:cNvSpPr>
            <a:spLocks noChangeArrowheads="1"/>
          </p:cNvSpPr>
          <p:nvPr/>
        </p:nvSpPr>
        <p:spPr bwMode="auto">
          <a:xfrm>
            <a:off x="3124200" y="5486400"/>
            <a:ext cx="3124200" cy="1143000"/>
          </a:xfrm>
          <a:prstGeom prst="rect">
            <a:avLst/>
          </a:prstGeom>
          <a:noFill/>
          <a:ln w="12700">
            <a:solidFill>
              <a:srgbClr val="FFFFFF"/>
            </a:solidFill>
            <a:miter lim="800000"/>
            <a:headEnd type="none" w="sm" len="sm"/>
            <a:tailEnd type="none" w="sm" len="sm"/>
          </a:ln>
          <a:effectLst/>
        </p:spPr>
        <p:txBody>
          <a:bodyPr wrap="none" anchor="ctr"/>
          <a:lstStyle/>
          <a:p>
            <a:endParaRPr lang="en-US"/>
          </a:p>
        </p:txBody>
      </p:sp>
      <p:sp>
        <p:nvSpPr>
          <p:cNvPr id="30746" name="Rectangle 26"/>
          <p:cNvSpPr>
            <a:spLocks noChangeArrowheads="1"/>
          </p:cNvSpPr>
          <p:nvPr/>
        </p:nvSpPr>
        <p:spPr bwMode="auto">
          <a:xfrm>
            <a:off x="3200400" y="5486400"/>
            <a:ext cx="1466850" cy="396875"/>
          </a:xfrm>
          <a:prstGeom prst="rect">
            <a:avLst/>
          </a:prstGeom>
          <a:noFill/>
          <a:ln w="12700">
            <a:noFill/>
            <a:miter lim="800000"/>
            <a:headEnd type="none" w="sm" len="sm"/>
            <a:tailEnd type="none" w="sm" len="sm"/>
          </a:ln>
          <a:effectLst/>
        </p:spPr>
        <p:txBody>
          <a:bodyPr wrap="none">
            <a:spAutoFit/>
          </a:bodyPr>
          <a:lstStyle/>
          <a:p>
            <a:pPr eaLnBrk="0" hangingPunct="0">
              <a:spcBef>
                <a:spcPct val="50000"/>
              </a:spcBef>
            </a:pPr>
            <a:r>
              <a:rPr lang="en-US" sz="2000">
                <a:solidFill>
                  <a:srgbClr val="00FFFF"/>
                </a:solidFill>
              </a:rPr>
              <a:t>DC IV - OR</a:t>
            </a:r>
          </a:p>
        </p:txBody>
      </p:sp>
      <p:sp>
        <p:nvSpPr>
          <p:cNvPr id="30747" name="Text Box 27"/>
          <p:cNvSpPr txBox="1">
            <a:spLocks noChangeArrowheads="1"/>
          </p:cNvSpPr>
          <p:nvPr/>
        </p:nvSpPr>
        <p:spPr bwMode="auto">
          <a:xfrm>
            <a:off x="3276600" y="5867400"/>
            <a:ext cx="2895600" cy="457200"/>
          </a:xfrm>
          <a:prstGeom prst="rect">
            <a:avLst/>
          </a:prstGeom>
          <a:noFill/>
          <a:ln w="12700">
            <a:noFill/>
            <a:miter lim="800000"/>
            <a:headEnd type="none" w="sm" len="sm"/>
            <a:tailEnd type="none" w="sm" len="sm"/>
          </a:ln>
          <a:effectLst/>
        </p:spPr>
        <p:txBody>
          <a:bodyPr>
            <a:spAutoFit/>
          </a:bodyPr>
          <a:lstStyle/>
          <a:p>
            <a:pPr eaLnBrk="0" hangingPunct="0">
              <a:spcBef>
                <a:spcPct val="50000"/>
              </a:spcBef>
              <a:buFontTx/>
              <a:buChar char="•"/>
            </a:pPr>
            <a:r>
              <a:rPr lang="en-US" sz="2400">
                <a:solidFill>
                  <a:srgbClr val="FFFFFF"/>
                </a:solidFill>
                <a:latin typeface="Times New Roman" pitchFamily="18" charset="0"/>
              </a:rPr>
              <a:t> Definitive Closure</a:t>
            </a:r>
          </a:p>
        </p:txBody>
      </p:sp>
      <p:sp>
        <p:nvSpPr>
          <p:cNvPr id="30748" name="AutoShape 28"/>
          <p:cNvSpPr>
            <a:spLocks noChangeArrowheads="1"/>
          </p:cNvSpPr>
          <p:nvPr/>
        </p:nvSpPr>
        <p:spPr bwMode="auto">
          <a:xfrm rot="10930465">
            <a:off x="6327775" y="4953000"/>
            <a:ext cx="1295400" cy="1316038"/>
          </a:xfrm>
          <a:custGeom>
            <a:avLst/>
            <a:gdLst>
              <a:gd name="G0" fmla="+- 15126 0 0"/>
              <a:gd name="G1" fmla="+- 2912 0 0"/>
              <a:gd name="G2" fmla="+- 12158 0 2912"/>
              <a:gd name="G3" fmla="+- G2 0 2912"/>
              <a:gd name="G4" fmla="*/ G3 32768 32059"/>
              <a:gd name="G5" fmla="*/ G4 1 2"/>
              <a:gd name="G6" fmla="+- 21600 0 15126"/>
              <a:gd name="G7" fmla="*/ G6 2912 6079"/>
              <a:gd name="G8" fmla="+- G7 15126 0"/>
              <a:gd name="T0" fmla="*/ 15126 w 21600"/>
              <a:gd name="T1" fmla="*/ 0 h 21600"/>
              <a:gd name="T2" fmla="*/ 15126 w 21600"/>
              <a:gd name="T3" fmla="*/ 12158 h 21600"/>
              <a:gd name="T4" fmla="*/ 3237 w 21600"/>
              <a:gd name="T5" fmla="*/ 21600 h 21600"/>
              <a:gd name="T6" fmla="*/ 21600 w 21600"/>
              <a:gd name="T7" fmla="*/ 6079 h 21600"/>
              <a:gd name="T8" fmla="*/ 17694720 60000 65536"/>
              <a:gd name="T9" fmla="*/ 5898240 60000 65536"/>
              <a:gd name="T10" fmla="*/ 5898240 60000 65536"/>
              <a:gd name="T11" fmla="*/ 0 60000 65536"/>
              <a:gd name="T12" fmla="*/ 12427 w 21600"/>
              <a:gd name="T13" fmla="*/ G1 h 21600"/>
              <a:gd name="T14" fmla="*/ G8 w 21600"/>
              <a:gd name="T15" fmla="*/ G2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solidFill>
            <a:srgbClr val="FFFFFF"/>
          </a:solidFill>
          <a:ln w="6350">
            <a:solidFill>
              <a:schemeClr val="tx1"/>
            </a:solidFill>
            <a:miter lim="800000"/>
            <a:headEnd type="none" w="sm" len="sm"/>
            <a:tailEnd type="none" w="sm" len="sm"/>
          </a:ln>
          <a:effectLst/>
        </p:spPr>
        <p:txBody>
          <a:bodyPr wrap="none" anchor="ctr"/>
          <a:lstStyle/>
          <a:p>
            <a:endParaRPr lang="en-US"/>
          </a:p>
        </p:txBody>
      </p:sp>
      <p:sp>
        <p:nvSpPr>
          <p:cNvPr id="30749" name="Text Box 29"/>
          <p:cNvSpPr txBox="1">
            <a:spLocks noChangeArrowheads="1"/>
          </p:cNvSpPr>
          <p:nvPr/>
        </p:nvSpPr>
        <p:spPr bwMode="auto">
          <a:xfrm>
            <a:off x="4267200" y="1363663"/>
            <a:ext cx="1219200" cy="336550"/>
          </a:xfrm>
          <a:prstGeom prst="rect">
            <a:avLst/>
          </a:prstGeom>
          <a:noFill/>
          <a:ln w="12700">
            <a:noFill/>
            <a:miter lim="800000"/>
            <a:headEnd type="none" w="sm" len="sm"/>
            <a:tailEnd type="none" w="sm" len="sm"/>
          </a:ln>
          <a:effectLst/>
        </p:spPr>
        <p:txBody>
          <a:bodyPr>
            <a:spAutoFit/>
          </a:bodyPr>
          <a:lstStyle/>
          <a:p>
            <a:pPr eaLnBrk="0" hangingPunct="0">
              <a:spcBef>
                <a:spcPct val="50000"/>
              </a:spcBef>
            </a:pPr>
            <a:r>
              <a:rPr lang="en-US" sz="1600" b="1">
                <a:solidFill>
                  <a:srgbClr val="FFFF00"/>
                </a:solidFill>
                <a:latin typeface="Times New Roman" pitchFamily="18" charset="0"/>
              </a:rPr>
              <a:t>Minutes</a:t>
            </a:r>
          </a:p>
        </p:txBody>
      </p:sp>
      <p:sp>
        <p:nvSpPr>
          <p:cNvPr id="30750" name="Text Box 30"/>
          <p:cNvSpPr txBox="1">
            <a:spLocks noChangeArrowheads="1"/>
          </p:cNvSpPr>
          <p:nvPr/>
        </p:nvSpPr>
        <p:spPr bwMode="auto">
          <a:xfrm rot="-1077979">
            <a:off x="4371975" y="2428875"/>
            <a:ext cx="1143000" cy="366713"/>
          </a:xfrm>
          <a:prstGeom prst="rect">
            <a:avLst/>
          </a:prstGeom>
          <a:noFill/>
          <a:ln w="12700">
            <a:noFill/>
            <a:miter lim="800000"/>
            <a:headEnd type="none" w="sm" len="sm"/>
            <a:tailEnd type="none" w="sm" len="sm"/>
          </a:ln>
          <a:effectLst/>
        </p:spPr>
        <p:txBody>
          <a:bodyPr>
            <a:spAutoFit/>
          </a:bodyPr>
          <a:lstStyle/>
          <a:p>
            <a:pPr eaLnBrk="0" hangingPunct="0">
              <a:spcBef>
                <a:spcPct val="50000"/>
              </a:spcBef>
            </a:pPr>
            <a:r>
              <a:rPr lang="en-US" b="1">
                <a:solidFill>
                  <a:srgbClr val="FFFF00"/>
                </a:solidFill>
                <a:latin typeface="Times New Roman" pitchFamily="18" charset="0"/>
              </a:rPr>
              <a:t>&lt; 2 hrs</a:t>
            </a:r>
          </a:p>
        </p:txBody>
      </p:sp>
      <p:sp>
        <p:nvSpPr>
          <p:cNvPr id="30751" name="Text Box 31"/>
          <p:cNvSpPr txBox="1">
            <a:spLocks noChangeArrowheads="1"/>
          </p:cNvSpPr>
          <p:nvPr/>
        </p:nvSpPr>
        <p:spPr bwMode="auto">
          <a:xfrm>
            <a:off x="4038600" y="3657600"/>
            <a:ext cx="1371600" cy="336550"/>
          </a:xfrm>
          <a:prstGeom prst="rect">
            <a:avLst/>
          </a:prstGeom>
          <a:noFill/>
          <a:ln w="12700">
            <a:noFill/>
            <a:miter lim="800000"/>
            <a:headEnd type="none" w="sm" len="sm"/>
            <a:tailEnd type="none" w="sm" len="sm"/>
          </a:ln>
          <a:effectLst/>
        </p:spPr>
        <p:txBody>
          <a:bodyPr>
            <a:spAutoFit/>
          </a:bodyPr>
          <a:lstStyle/>
          <a:p>
            <a:pPr eaLnBrk="0" hangingPunct="0">
              <a:spcBef>
                <a:spcPct val="50000"/>
              </a:spcBef>
            </a:pPr>
            <a:r>
              <a:rPr lang="en-US" sz="1600" b="1">
                <a:solidFill>
                  <a:srgbClr val="FFFF00"/>
                </a:solidFill>
                <a:latin typeface="Times New Roman" pitchFamily="18" charset="0"/>
              </a:rPr>
              <a:t>~24-36 hrs</a:t>
            </a:r>
          </a:p>
        </p:txBody>
      </p:sp>
      <p:sp>
        <p:nvSpPr>
          <p:cNvPr id="30752" name="Text Box 32"/>
          <p:cNvSpPr txBox="1">
            <a:spLocks noChangeArrowheads="1"/>
          </p:cNvSpPr>
          <p:nvPr/>
        </p:nvSpPr>
        <p:spPr bwMode="auto">
          <a:xfrm rot="-2104579">
            <a:off x="6934200" y="5867400"/>
            <a:ext cx="1143000" cy="336550"/>
          </a:xfrm>
          <a:prstGeom prst="rect">
            <a:avLst/>
          </a:prstGeom>
          <a:noFill/>
          <a:ln w="12700">
            <a:noFill/>
            <a:miter lim="800000"/>
            <a:headEnd type="none" w="sm" len="sm"/>
            <a:tailEnd type="none" w="sm" len="sm"/>
          </a:ln>
          <a:effectLst/>
        </p:spPr>
        <p:txBody>
          <a:bodyPr>
            <a:spAutoFit/>
          </a:bodyPr>
          <a:lstStyle/>
          <a:p>
            <a:pPr eaLnBrk="0" hangingPunct="0">
              <a:spcBef>
                <a:spcPct val="50000"/>
              </a:spcBef>
            </a:pPr>
            <a:r>
              <a:rPr lang="en-US" sz="1600" b="1">
                <a:solidFill>
                  <a:srgbClr val="FFFF00"/>
                </a:solidFill>
                <a:latin typeface="Times New Roman" pitchFamily="18" charset="0"/>
              </a:rPr>
              <a:t>48hrs –1yr</a:t>
            </a: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aphicFrame>
        <p:nvGraphicFramePr>
          <p:cNvPr id="175106" name="Object 2050"/>
          <p:cNvGraphicFramePr>
            <a:graphicFrameLocks noChangeAspect="1"/>
          </p:cNvGraphicFramePr>
          <p:nvPr/>
        </p:nvGraphicFramePr>
        <p:xfrm>
          <a:off x="0" y="0"/>
          <a:ext cx="4953000" cy="4343400"/>
        </p:xfrm>
        <a:graphic>
          <a:graphicData uri="http://schemas.openxmlformats.org/presentationml/2006/ole">
            <p:oleObj spid="_x0000_s143362" name="Bitmap Image" r:id="rId3" imgW="4858428" imgH="4533333" progId="Paint.Picture">
              <p:embed/>
            </p:oleObj>
          </a:graphicData>
        </a:graphic>
      </p:graphicFrame>
      <p:graphicFrame>
        <p:nvGraphicFramePr>
          <p:cNvPr id="175107" name="Object 2051"/>
          <p:cNvGraphicFramePr>
            <a:graphicFrameLocks noChangeAspect="1"/>
          </p:cNvGraphicFramePr>
          <p:nvPr/>
        </p:nvGraphicFramePr>
        <p:xfrm>
          <a:off x="4267200" y="2794000"/>
          <a:ext cx="4876800" cy="4064000"/>
        </p:xfrm>
        <a:graphic>
          <a:graphicData uri="http://schemas.openxmlformats.org/presentationml/2006/ole">
            <p:oleObj spid="_x0000_s143363" name="Bitmap Image" r:id="rId4" imgW="4858428" imgH="4533333" progId="Paint.Picture">
              <p:embed/>
            </p:oleObj>
          </a:graphicData>
        </a:graphic>
      </p:graphicFrame>
      <p:sp>
        <p:nvSpPr>
          <p:cNvPr id="175109" name="Text Box 2053"/>
          <p:cNvSpPr txBox="1">
            <a:spLocks noChangeArrowheads="1"/>
          </p:cNvSpPr>
          <p:nvPr/>
        </p:nvSpPr>
        <p:spPr bwMode="auto">
          <a:xfrm>
            <a:off x="5029200" y="762000"/>
            <a:ext cx="4114800" cy="1190625"/>
          </a:xfrm>
          <a:prstGeom prst="rect">
            <a:avLst/>
          </a:prstGeom>
          <a:noFill/>
          <a:ln w="12700">
            <a:noFill/>
            <a:miter lim="800000"/>
            <a:headEnd type="none" w="sm" len="sm"/>
            <a:tailEnd type="none" w="sm" len="sm"/>
          </a:ln>
          <a:effectLst/>
        </p:spPr>
        <p:txBody>
          <a:bodyPr>
            <a:prstTxWarp prst="textNoShape">
              <a:avLst/>
            </a:prstTxWarp>
            <a:spAutoFit/>
          </a:bodyPr>
          <a:lstStyle/>
          <a:p>
            <a:pPr>
              <a:spcBef>
                <a:spcPct val="50000"/>
              </a:spcBef>
            </a:pPr>
            <a:r>
              <a:rPr lang="en-US" sz="3600">
                <a:solidFill>
                  <a:srgbClr val="FFFF00"/>
                </a:solidFill>
              </a:rPr>
              <a:t>Stoma Preparation in the Open Abdomen</a:t>
            </a: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aphicFrame>
        <p:nvGraphicFramePr>
          <p:cNvPr id="176130" name="Object 2"/>
          <p:cNvGraphicFramePr>
            <a:graphicFrameLocks noChangeAspect="1"/>
          </p:cNvGraphicFramePr>
          <p:nvPr/>
        </p:nvGraphicFramePr>
        <p:xfrm>
          <a:off x="1676400" y="2362200"/>
          <a:ext cx="5418138" cy="4064000"/>
        </p:xfrm>
        <a:graphic>
          <a:graphicData uri="http://schemas.openxmlformats.org/presentationml/2006/ole">
            <p:oleObj spid="_x0000_s144386" name="Photo Editor Photo" r:id="rId3" imgW="15238095" imgH="11428571" progId="MSPhotoEd.3">
              <p:embed/>
            </p:oleObj>
          </a:graphicData>
        </a:graphic>
      </p:graphicFrame>
      <p:sp>
        <p:nvSpPr>
          <p:cNvPr id="176131" name="Rectangle 3"/>
          <p:cNvSpPr>
            <a:spLocks noGrp="1" noChangeArrowheads="1"/>
          </p:cNvSpPr>
          <p:nvPr>
            <p:ph type="title"/>
          </p:nvPr>
        </p:nvSpPr>
        <p:spPr/>
        <p:txBody>
          <a:bodyPr/>
          <a:lstStyle/>
          <a:p>
            <a:r>
              <a:rPr lang="en-US"/>
              <a:t>Feeding Tubes in the Open Abdomen</a:t>
            </a: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37572" name="Rectangle 4"/>
          <p:cNvSpPr>
            <a:spLocks noGrp="1" noChangeArrowheads="1"/>
          </p:cNvSpPr>
          <p:nvPr>
            <p:ph type="title"/>
          </p:nvPr>
        </p:nvSpPr>
        <p:spPr/>
        <p:txBody>
          <a:bodyPr/>
          <a:lstStyle/>
          <a:p>
            <a:pPr>
              <a:defRPr/>
            </a:pPr>
            <a:r>
              <a:rPr lang="en-US">
                <a:ea typeface="+mj-ea"/>
                <a:cs typeface="+mj-cs"/>
              </a:rPr>
              <a:t>Primary Fascial Closure</a:t>
            </a:r>
          </a:p>
        </p:txBody>
      </p:sp>
      <p:sp>
        <p:nvSpPr>
          <p:cNvPr id="237573" name="Rectangle 5"/>
          <p:cNvSpPr>
            <a:spLocks noGrp="1" noChangeArrowheads="1"/>
          </p:cNvSpPr>
          <p:nvPr>
            <p:ph type="body" sz="half" idx="1"/>
          </p:nvPr>
        </p:nvSpPr>
        <p:spPr/>
        <p:txBody>
          <a:bodyPr/>
          <a:lstStyle/>
          <a:p>
            <a:pPr>
              <a:defRPr/>
            </a:pPr>
            <a:r>
              <a:rPr lang="en-US" sz="2800">
                <a:ea typeface="+mn-ea"/>
                <a:cs typeface="+mn-cs"/>
              </a:rPr>
              <a:t>50 – 65 %</a:t>
            </a:r>
          </a:p>
          <a:p>
            <a:pPr>
              <a:defRPr/>
            </a:pPr>
            <a:r>
              <a:rPr lang="en-US" sz="2800">
                <a:ea typeface="+mn-ea"/>
                <a:cs typeface="+mn-cs"/>
              </a:rPr>
              <a:t>*Recent Penn 57 %</a:t>
            </a:r>
          </a:p>
          <a:p>
            <a:pPr lvl="2">
              <a:defRPr/>
            </a:pPr>
            <a:r>
              <a:rPr lang="en-US" sz="2400"/>
              <a:t>All within 8 days</a:t>
            </a:r>
          </a:p>
          <a:p>
            <a:pPr>
              <a:defRPr/>
            </a:pPr>
            <a:r>
              <a:rPr lang="en-US" sz="2800">
                <a:ea typeface="+mn-ea"/>
                <a:cs typeface="+mn-cs"/>
              </a:rPr>
              <a:t>Vanderbilt 57%</a:t>
            </a:r>
          </a:p>
          <a:p>
            <a:pPr>
              <a:defRPr/>
            </a:pPr>
            <a:r>
              <a:rPr lang="en-US" sz="2800">
                <a:ea typeface="+mn-ea"/>
                <a:cs typeface="+mn-cs"/>
              </a:rPr>
              <a:t>Wake* 88%</a:t>
            </a:r>
          </a:p>
          <a:p>
            <a:pPr lvl="2">
              <a:defRPr/>
            </a:pPr>
            <a:r>
              <a:rPr lang="en-US" sz="2400"/>
              <a:t>VAFC</a:t>
            </a:r>
          </a:p>
          <a:p>
            <a:pPr lvl="2">
              <a:defRPr/>
            </a:pPr>
            <a:r>
              <a:rPr lang="en-US" sz="2400"/>
              <a:t> Average 9 days</a:t>
            </a:r>
          </a:p>
          <a:p>
            <a:pPr lvl="4">
              <a:defRPr/>
            </a:pPr>
            <a:r>
              <a:rPr lang="en-US" sz="1800"/>
              <a:t>1-21days</a:t>
            </a:r>
          </a:p>
        </p:txBody>
      </p:sp>
      <p:pic>
        <p:nvPicPr>
          <p:cNvPr id="26628" name="Picture 7" descr="Figure 2"/>
          <p:cNvPicPr>
            <a:picLocks noChangeAspect="1" noChangeArrowheads="1"/>
          </p:cNvPicPr>
          <p:nvPr>
            <p:ph sz="half" idx="2"/>
          </p:nvPr>
        </p:nvPicPr>
        <p:blipFill>
          <a:blip r:embed="rId2"/>
          <a:srcRect/>
          <a:stretch>
            <a:fillRect/>
          </a:stretch>
        </p:blipFill>
        <p:spPr>
          <a:xfrm>
            <a:off x="4648200" y="2609850"/>
            <a:ext cx="3810000" cy="2857500"/>
          </a:xfrm>
          <a:noFill/>
          <a:ln w="38100">
            <a:solidFill>
              <a:srgbClr val="FF6600"/>
            </a:solidFill>
          </a:ln>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Complications in the Open Abdomen</a:t>
            </a:r>
            <a:endParaRPr lang="en-US" dirty="0"/>
          </a:p>
        </p:txBody>
      </p:sp>
      <p:sp>
        <p:nvSpPr>
          <p:cNvPr id="5" name="Content Placeholder 4"/>
          <p:cNvSpPr>
            <a:spLocks noGrp="1"/>
          </p:cNvSpPr>
          <p:nvPr>
            <p:ph idx="1"/>
          </p:nvPr>
        </p:nvSpPr>
        <p:spPr/>
        <p:txBody>
          <a:bodyPr/>
          <a:lstStyle/>
          <a:p>
            <a:r>
              <a:rPr lang="en-US" dirty="0" smtClean="0"/>
              <a:t>Abdominal compartment syndrome</a:t>
            </a:r>
          </a:p>
          <a:p>
            <a:r>
              <a:rPr lang="en-US" dirty="0" smtClean="0"/>
              <a:t>Nitrogen Loss</a:t>
            </a:r>
          </a:p>
          <a:p>
            <a:r>
              <a:rPr lang="en-US" dirty="0" smtClean="0"/>
              <a:t>Fistula 2 – 20%</a:t>
            </a:r>
          </a:p>
          <a:p>
            <a:pPr lvl="1"/>
            <a:r>
              <a:rPr lang="en-US" dirty="0" err="1" smtClean="0"/>
              <a:t>Enterocutaneous</a:t>
            </a:r>
            <a:endParaRPr lang="en-US" dirty="0" smtClean="0"/>
          </a:p>
          <a:p>
            <a:pPr lvl="1"/>
            <a:r>
              <a:rPr lang="en-US" dirty="0" err="1" smtClean="0"/>
              <a:t>Enteroatmospheric</a:t>
            </a:r>
            <a:endParaRPr lang="en-US" dirty="0" smtClean="0"/>
          </a:p>
          <a:p>
            <a:r>
              <a:rPr lang="en-US" dirty="0" smtClean="0"/>
              <a:t>Abscess 12%</a:t>
            </a:r>
          </a:p>
          <a:p>
            <a:r>
              <a:rPr lang="en-US" dirty="0" smtClean="0"/>
              <a:t>Dehiscence</a:t>
            </a:r>
          </a:p>
          <a:p>
            <a:r>
              <a:rPr lang="en-US" dirty="0" smtClean="0"/>
              <a:t>Inability to obtain </a:t>
            </a:r>
            <a:r>
              <a:rPr lang="en-US" dirty="0" err="1" smtClean="0"/>
              <a:t>fascial</a:t>
            </a:r>
            <a:r>
              <a:rPr lang="en-US" dirty="0" smtClean="0"/>
              <a:t> closure</a:t>
            </a: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p:txBody>
          <a:bodyPr/>
          <a:lstStyle/>
          <a:p>
            <a:pPr>
              <a:defRPr/>
            </a:pPr>
            <a:r>
              <a:rPr lang="en-US" sz="4000">
                <a:ea typeface="+mj-ea"/>
                <a:cs typeface="+mj-cs"/>
              </a:rPr>
              <a:t>Risk Factors – </a:t>
            </a:r>
            <a:br>
              <a:rPr lang="en-US" sz="4000">
                <a:ea typeface="+mj-ea"/>
                <a:cs typeface="+mj-cs"/>
              </a:rPr>
            </a:br>
            <a:r>
              <a:rPr lang="en-US" sz="4000">
                <a:ea typeface="+mj-ea"/>
                <a:cs typeface="+mj-cs"/>
              </a:rPr>
              <a:t>Enteroatmospheric  Fistula</a:t>
            </a:r>
          </a:p>
        </p:txBody>
      </p:sp>
      <p:sp>
        <p:nvSpPr>
          <p:cNvPr id="69635" name="Rectangle 3"/>
          <p:cNvSpPr>
            <a:spLocks noGrp="1" noChangeArrowheads="1"/>
          </p:cNvSpPr>
          <p:nvPr>
            <p:ph type="body" idx="1"/>
          </p:nvPr>
        </p:nvSpPr>
        <p:spPr/>
        <p:txBody>
          <a:bodyPr/>
          <a:lstStyle/>
          <a:p>
            <a:pPr>
              <a:defRPr/>
            </a:pPr>
            <a:r>
              <a:rPr lang="en-US" dirty="0">
                <a:ea typeface="+mn-ea"/>
                <a:cs typeface="+mn-cs"/>
              </a:rPr>
              <a:t>Delay in primary closure</a:t>
            </a:r>
          </a:p>
          <a:p>
            <a:pPr lvl="1">
              <a:defRPr/>
            </a:pPr>
            <a:r>
              <a:rPr lang="en-US" dirty="0"/>
              <a:t>&gt; 8 days: complication rate </a:t>
            </a:r>
            <a:r>
              <a:rPr lang="en-US" dirty="0" err="1">
                <a:ea typeface="Tahoma" charset="0"/>
                <a:cs typeface="Tahoma" charset="0"/>
                <a:sym typeface="Symbol" charset="2"/>
              </a:rPr>
              <a:t></a:t>
            </a:r>
            <a:r>
              <a:rPr lang="en-US" dirty="0">
                <a:ea typeface="Tahoma" charset="0"/>
                <a:cs typeface="Tahoma" charset="0"/>
                <a:sym typeface="Symbol" charset="2"/>
              </a:rPr>
              <a:t> from 12% to 52% (</a:t>
            </a:r>
            <a:r>
              <a:rPr lang="en-US" dirty="0" err="1">
                <a:ea typeface="Tahoma" charset="0"/>
                <a:cs typeface="Tahoma" charset="0"/>
                <a:sym typeface="Symbol" charset="2"/>
              </a:rPr>
              <a:t>p</a:t>
            </a:r>
            <a:r>
              <a:rPr lang="en-US" dirty="0">
                <a:ea typeface="Tahoma" charset="0"/>
                <a:cs typeface="Tahoma" charset="0"/>
                <a:sym typeface="Symbol" charset="2"/>
              </a:rPr>
              <a:t>&lt;</a:t>
            </a:r>
            <a:r>
              <a:rPr lang="en-US" dirty="0" smtClean="0">
                <a:ea typeface="Tahoma" charset="0"/>
                <a:cs typeface="Tahoma" charset="0"/>
                <a:sym typeface="Symbol" charset="2"/>
              </a:rPr>
              <a:t>0.0001</a:t>
            </a:r>
            <a:r>
              <a:rPr lang="en-US" dirty="0" smtClean="0">
                <a:ea typeface="Tahoma" charset="0"/>
                <a:cs typeface="Tahoma" charset="0"/>
                <a:sym typeface="Symbol" charset="2"/>
              </a:rPr>
              <a:t>)</a:t>
            </a:r>
            <a:endParaRPr lang="en-US" dirty="0" smtClean="0"/>
          </a:p>
          <a:p>
            <a:pPr>
              <a:defRPr/>
            </a:pPr>
            <a:r>
              <a:rPr lang="en-US" dirty="0" err="1" smtClean="0">
                <a:ea typeface="+mn-ea"/>
                <a:cs typeface="+mn-cs"/>
              </a:rPr>
              <a:t>Anastomosis</a:t>
            </a:r>
            <a:r>
              <a:rPr lang="en-US" dirty="0" smtClean="0">
                <a:ea typeface="+mn-ea"/>
                <a:cs typeface="+mn-cs"/>
              </a:rPr>
              <a:t> - technique</a:t>
            </a:r>
          </a:p>
          <a:p>
            <a:pPr>
              <a:defRPr/>
            </a:pPr>
            <a:r>
              <a:rPr lang="en-US" dirty="0">
                <a:ea typeface="+mn-ea"/>
                <a:cs typeface="+mn-cs"/>
              </a:rPr>
              <a:t>Exposed suture lines</a:t>
            </a:r>
          </a:p>
          <a:p>
            <a:pPr>
              <a:defRPr/>
            </a:pPr>
            <a:r>
              <a:rPr lang="en-US" dirty="0">
                <a:ea typeface="+mn-ea"/>
                <a:cs typeface="+mn-cs"/>
              </a:rPr>
              <a:t>? Multiple washouts, multiple hands</a:t>
            </a:r>
          </a:p>
          <a:p>
            <a:pPr lvl="1">
              <a:defRPr/>
            </a:pPr>
            <a:endParaRPr lang="en-US" dirty="0">
              <a:ea typeface="Tahoma" charset="0"/>
              <a:cs typeface="Tahoma" charset="0"/>
              <a:sym typeface="Symbol" charset="2"/>
            </a:endParaRPr>
          </a:p>
          <a:p>
            <a:pPr lvl="1">
              <a:buFont typeface="Symbol" charset="2"/>
              <a:buNone/>
              <a:defRPr/>
            </a:pPr>
            <a:endParaRPr lang="en-US" dirty="0">
              <a:ea typeface="Tahoma" charset="0"/>
              <a:cs typeface="Tahoma" charset="0"/>
              <a:sym typeface="Symbol" charset="2"/>
            </a:endParaRPr>
          </a:p>
        </p:txBody>
      </p:sp>
      <p:sp>
        <p:nvSpPr>
          <p:cNvPr id="41988" name="Text Box 4"/>
          <p:cNvSpPr txBox="1">
            <a:spLocks noChangeArrowheads="1"/>
          </p:cNvSpPr>
          <p:nvPr/>
        </p:nvSpPr>
        <p:spPr bwMode="auto">
          <a:xfrm>
            <a:off x="365125" y="6137275"/>
            <a:ext cx="5280025" cy="457200"/>
          </a:xfrm>
          <a:prstGeom prst="rect">
            <a:avLst/>
          </a:prstGeom>
          <a:noFill/>
          <a:ln w="12700">
            <a:noFill/>
            <a:miter lim="800000"/>
            <a:headEnd type="none" w="sm" len="sm"/>
            <a:tailEnd type="none" w="sm" len="sm"/>
          </a:ln>
        </p:spPr>
        <p:txBody>
          <a:bodyPr wrap="none">
            <a:prstTxWarp prst="textNoShape">
              <a:avLst/>
            </a:prstTxWarp>
            <a:spAutoFit/>
          </a:bodyPr>
          <a:lstStyle/>
          <a:p>
            <a:r>
              <a:rPr lang="en-US">
                <a:solidFill>
                  <a:srgbClr val="FFFFFF"/>
                </a:solidFill>
              </a:rPr>
              <a:t>Miller RS,</a:t>
            </a:r>
            <a:r>
              <a:rPr lang="en-US" i="1">
                <a:solidFill>
                  <a:srgbClr val="FFFFFF"/>
                </a:solidFill>
              </a:rPr>
              <a:t> J Trauma, </a:t>
            </a:r>
            <a:r>
              <a:rPr lang="en-US">
                <a:solidFill>
                  <a:srgbClr val="FFFFFF"/>
                </a:solidFill>
              </a:rPr>
              <a:t>2005;59:1365-1374</a:t>
            </a: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0">
  <p:cSld>
    <p:spTree>
      <p:nvGrpSpPr>
        <p:cNvPr id="1" name=""/>
        <p:cNvGrpSpPr/>
        <p:nvPr/>
      </p:nvGrpSpPr>
      <p:grpSpPr>
        <a:xfrm>
          <a:off x="0" y="0"/>
          <a:ext cx="0" cy="0"/>
          <a:chOff x="0" y="0"/>
          <a:chExt cx="0" cy="0"/>
        </a:xfrm>
      </p:grpSpPr>
      <p:sp>
        <p:nvSpPr>
          <p:cNvPr id="254980" name="Rectangle 4"/>
          <p:cNvSpPr>
            <a:spLocks noGrp="1" noChangeArrowheads="1"/>
          </p:cNvSpPr>
          <p:nvPr>
            <p:ph type="title"/>
          </p:nvPr>
        </p:nvSpPr>
        <p:spPr>
          <a:xfrm>
            <a:off x="685800" y="304800"/>
            <a:ext cx="7772400" cy="1143000"/>
          </a:xfrm>
        </p:spPr>
        <p:txBody>
          <a:bodyPr/>
          <a:lstStyle/>
          <a:p>
            <a:pPr>
              <a:defRPr/>
            </a:pPr>
            <a:r>
              <a:rPr lang="en-US" dirty="0" err="1" smtClean="0">
                <a:ea typeface="+mj-ea"/>
                <a:cs typeface="+mj-cs"/>
              </a:rPr>
              <a:t>Anastomosis</a:t>
            </a:r>
            <a:r>
              <a:rPr lang="en-US" dirty="0" smtClean="0">
                <a:ea typeface="+mj-ea"/>
                <a:cs typeface="+mj-cs"/>
              </a:rPr>
              <a:t> and Fistula</a:t>
            </a:r>
            <a:endParaRPr lang="en-US" dirty="0">
              <a:ea typeface="+mj-ea"/>
              <a:cs typeface="+mj-cs"/>
            </a:endParaRPr>
          </a:p>
        </p:txBody>
      </p:sp>
      <p:sp>
        <p:nvSpPr>
          <p:cNvPr id="254981" name="Rectangle 5"/>
          <p:cNvSpPr>
            <a:spLocks noGrp="1" noChangeArrowheads="1"/>
          </p:cNvSpPr>
          <p:nvPr>
            <p:ph type="body" sz="half" idx="1"/>
          </p:nvPr>
        </p:nvSpPr>
        <p:spPr>
          <a:xfrm>
            <a:off x="533400" y="1828800"/>
            <a:ext cx="3810000" cy="4114800"/>
          </a:xfrm>
        </p:spPr>
        <p:txBody>
          <a:bodyPr/>
          <a:lstStyle/>
          <a:p>
            <a:pPr>
              <a:lnSpc>
                <a:spcPct val="90000"/>
              </a:lnSpc>
              <a:defRPr/>
            </a:pPr>
            <a:r>
              <a:rPr lang="en-US" sz="2800" u="sng" dirty="0">
                <a:ea typeface="+mn-ea"/>
                <a:cs typeface="+mn-cs"/>
              </a:rPr>
              <a:t>Hand sew</a:t>
            </a:r>
            <a:r>
              <a:rPr lang="en-US" sz="2800" dirty="0">
                <a:ea typeface="+mn-ea"/>
                <a:cs typeface="+mn-cs"/>
              </a:rPr>
              <a:t> vs. staple??</a:t>
            </a:r>
          </a:p>
          <a:p>
            <a:pPr>
              <a:lnSpc>
                <a:spcPct val="90000"/>
              </a:lnSpc>
              <a:defRPr/>
            </a:pPr>
            <a:r>
              <a:rPr lang="en-US" sz="2800" dirty="0">
                <a:ea typeface="+mn-ea"/>
                <a:cs typeface="+mn-cs"/>
              </a:rPr>
              <a:t>Bury/Plicate deep in the </a:t>
            </a:r>
            <a:r>
              <a:rPr lang="en-US" sz="2800" dirty="0" smtClean="0">
                <a:ea typeface="+mn-ea"/>
                <a:cs typeface="+mn-cs"/>
              </a:rPr>
              <a:t>abdomen</a:t>
            </a:r>
            <a:endParaRPr lang="en-US" sz="2800" dirty="0">
              <a:ea typeface="+mn-ea"/>
              <a:cs typeface="+mn-cs"/>
            </a:endParaRPr>
          </a:p>
          <a:p>
            <a:pPr>
              <a:lnSpc>
                <a:spcPct val="90000"/>
              </a:lnSpc>
              <a:defRPr/>
            </a:pPr>
            <a:r>
              <a:rPr lang="en-US" sz="2800" dirty="0">
                <a:ea typeface="+mn-ea"/>
                <a:cs typeface="+mn-cs"/>
              </a:rPr>
              <a:t>Cover with other viscera</a:t>
            </a:r>
          </a:p>
          <a:p>
            <a:pPr>
              <a:lnSpc>
                <a:spcPct val="90000"/>
              </a:lnSpc>
              <a:defRPr/>
            </a:pPr>
            <a:r>
              <a:rPr lang="en-US" sz="2800" dirty="0">
                <a:ea typeface="+mn-ea"/>
                <a:cs typeface="+mn-cs"/>
              </a:rPr>
              <a:t>Save and use the </a:t>
            </a:r>
            <a:r>
              <a:rPr lang="en-US" sz="2800" dirty="0" err="1">
                <a:ea typeface="+mn-ea"/>
                <a:cs typeface="+mn-cs"/>
              </a:rPr>
              <a:t>omentum</a:t>
            </a:r>
            <a:r>
              <a:rPr lang="en-US" sz="2800" dirty="0">
                <a:ea typeface="+mn-ea"/>
                <a:cs typeface="+mn-cs"/>
              </a:rPr>
              <a:t>.</a:t>
            </a:r>
          </a:p>
          <a:p>
            <a:pPr>
              <a:lnSpc>
                <a:spcPct val="90000"/>
              </a:lnSpc>
              <a:defRPr/>
            </a:pPr>
            <a:r>
              <a:rPr lang="en-US" sz="2800" dirty="0">
                <a:ea typeface="+mn-ea"/>
                <a:cs typeface="+mn-cs"/>
              </a:rPr>
              <a:t>Avoid feeding tubes.</a:t>
            </a:r>
          </a:p>
        </p:txBody>
      </p:sp>
      <p:pic>
        <p:nvPicPr>
          <p:cNvPr id="49156" name="Picture 7" descr="OPenAbd2"/>
          <p:cNvPicPr>
            <a:picLocks noChangeAspect="1" noChangeArrowheads="1"/>
          </p:cNvPicPr>
          <p:nvPr>
            <p:ph sz="half" idx="2"/>
          </p:nvPr>
        </p:nvPicPr>
        <p:blipFill>
          <a:blip r:embed="rId2"/>
          <a:srcRect/>
          <a:stretch>
            <a:fillRect/>
          </a:stretch>
        </p:blipFill>
        <p:spPr>
          <a:xfrm>
            <a:off x="4648200" y="2174875"/>
            <a:ext cx="4495800" cy="3232150"/>
          </a:xfrm>
          <a:noFill/>
        </p:spPr>
      </p:pic>
      <p:sp>
        <p:nvSpPr>
          <p:cNvPr id="49157" name="Text Box 8"/>
          <p:cNvSpPr txBox="1">
            <a:spLocks noChangeArrowheads="1"/>
          </p:cNvSpPr>
          <p:nvPr/>
        </p:nvSpPr>
        <p:spPr bwMode="auto">
          <a:xfrm>
            <a:off x="5715000" y="3276600"/>
            <a:ext cx="533400" cy="336550"/>
          </a:xfrm>
          <a:prstGeom prst="rect">
            <a:avLst/>
          </a:prstGeom>
          <a:noFill/>
          <a:ln w="12700">
            <a:noFill/>
            <a:miter lim="800000"/>
            <a:headEnd type="none" w="sm" len="sm"/>
            <a:tailEnd type="none" w="sm" len="sm"/>
          </a:ln>
        </p:spPr>
        <p:txBody>
          <a:bodyPr>
            <a:prstTxWarp prst="textNoShape">
              <a:avLst/>
            </a:prstTxWarp>
            <a:spAutoFit/>
          </a:bodyPr>
          <a:lstStyle/>
          <a:p>
            <a:pPr>
              <a:spcBef>
                <a:spcPct val="50000"/>
              </a:spcBef>
            </a:pPr>
            <a:r>
              <a:rPr lang="en-US" sz="1600"/>
              <a:t>XX</a:t>
            </a:r>
          </a:p>
        </p:txBody>
      </p:sp>
      <p:sp>
        <p:nvSpPr>
          <p:cNvPr id="49158" name="Text Box 9"/>
          <p:cNvSpPr txBox="1">
            <a:spLocks noChangeArrowheads="1"/>
          </p:cNvSpPr>
          <p:nvPr/>
        </p:nvSpPr>
        <p:spPr bwMode="auto">
          <a:xfrm>
            <a:off x="5715000" y="4267200"/>
            <a:ext cx="533400" cy="457200"/>
          </a:xfrm>
          <a:prstGeom prst="rect">
            <a:avLst/>
          </a:prstGeom>
          <a:noFill/>
          <a:ln w="12700">
            <a:noFill/>
            <a:miter lim="800000"/>
            <a:headEnd type="none" w="sm" len="sm"/>
            <a:tailEnd type="none" w="sm" len="sm"/>
          </a:ln>
        </p:spPr>
        <p:txBody>
          <a:bodyPr>
            <a:prstTxWarp prst="textNoShape">
              <a:avLst/>
            </a:prstTxWarp>
            <a:spAutoFit/>
          </a:bodyPr>
          <a:lstStyle/>
          <a:p>
            <a:pPr>
              <a:spcBef>
                <a:spcPct val="50000"/>
              </a:spcBef>
            </a:pPr>
            <a:r>
              <a:rPr lang="en-US">
                <a:solidFill>
                  <a:srgbClr val="FFFF66"/>
                </a:solidFill>
              </a:rPr>
              <a:t>O</a:t>
            </a:r>
          </a:p>
        </p:txBody>
      </p:sp>
      <p:pic>
        <p:nvPicPr>
          <p:cNvPr id="254986" name="Picture 10" descr="Ischemic bowel"/>
          <p:cNvPicPr>
            <a:picLocks noChangeAspect="1" noChangeArrowheads="1"/>
          </p:cNvPicPr>
          <p:nvPr/>
        </p:nvPicPr>
        <p:blipFill>
          <a:blip r:embed="rId3"/>
          <a:srcRect l="12000" t="40140" r="43201" b="11708"/>
          <a:stretch>
            <a:fillRect/>
          </a:stretch>
        </p:blipFill>
        <p:spPr bwMode="auto">
          <a:xfrm>
            <a:off x="4970463" y="1828800"/>
            <a:ext cx="3597275" cy="3886200"/>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254986"/>
                                        </p:tgtEl>
                                        <p:attrNameLst>
                                          <p:attrName>style.visibility</p:attrName>
                                        </p:attrNameLst>
                                      </p:cBhvr>
                                      <p:to>
                                        <p:strVal val="visible"/>
                                      </p:to>
                                    </p:set>
                                    <p:animEffect transition="in" filter="diamond(in)">
                                      <p:cBhvr>
                                        <p:cTn id="7" dur="2000"/>
                                        <p:tgtEl>
                                          <p:spTgt spid="2549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6018" name="Rectangle 2"/>
          <p:cNvSpPr>
            <a:spLocks noGrp="1" noChangeArrowheads="1"/>
          </p:cNvSpPr>
          <p:nvPr>
            <p:ph type="title"/>
          </p:nvPr>
        </p:nvSpPr>
        <p:spPr/>
        <p:txBody>
          <a:bodyPr/>
          <a:lstStyle/>
          <a:p>
            <a:pPr>
              <a:defRPr/>
            </a:pPr>
            <a:r>
              <a:rPr lang="en-US" dirty="0" smtClean="0">
                <a:ea typeface="+mj-ea"/>
                <a:cs typeface="+mj-cs"/>
              </a:rPr>
              <a:t>Fistula Prevention</a:t>
            </a:r>
            <a:endParaRPr lang="en-US" dirty="0">
              <a:ea typeface="+mj-ea"/>
              <a:cs typeface="+mj-cs"/>
            </a:endParaRPr>
          </a:p>
        </p:txBody>
      </p:sp>
      <p:sp>
        <p:nvSpPr>
          <p:cNvPr id="86019" name="Rectangle 3"/>
          <p:cNvSpPr>
            <a:spLocks noGrp="1" noChangeArrowheads="1"/>
          </p:cNvSpPr>
          <p:nvPr>
            <p:ph type="body" idx="1"/>
          </p:nvPr>
        </p:nvSpPr>
        <p:spPr>
          <a:xfrm>
            <a:off x="609600" y="1676400"/>
            <a:ext cx="7772400" cy="4114800"/>
          </a:xfrm>
        </p:spPr>
        <p:txBody>
          <a:bodyPr/>
          <a:lstStyle/>
          <a:p>
            <a:pPr>
              <a:lnSpc>
                <a:spcPct val="90000"/>
              </a:lnSpc>
              <a:defRPr/>
            </a:pPr>
            <a:r>
              <a:rPr lang="en-US" sz="2800" dirty="0">
                <a:ea typeface="+mn-ea"/>
                <a:cs typeface="+mn-cs"/>
              </a:rPr>
              <a:t>Stapled </a:t>
            </a:r>
            <a:r>
              <a:rPr lang="en-US" sz="2800" dirty="0" err="1">
                <a:ea typeface="+mn-ea"/>
                <a:cs typeface="+mn-cs"/>
              </a:rPr>
              <a:t>vs</a:t>
            </a:r>
            <a:r>
              <a:rPr lang="en-US" sz="2800" dirty="0">
                <a:ea typeface="+mn-ea"/>
                <a:cs typeface="+mn-cs"/>
              </a:rPr>
              <a:t> sutured </a:t>
            </a:r>
            <a:r>
              <a:rPr lang="en-US" sz="2800" dirty="0" err="1">
                <a:ea typeface="+mn-ea"/>
                <a:cs typeface="+mn-cs"/>
              </a:rPr>
              <a:t>anastomosis</a:t>
            </a:r>
            <a:r>
              <a:rPr lang="en-US" sz="2800" dirty="0">
                <a:ea typeface="+mn-ea"/>
                <a:cs typeface="+mn-cs"/>
              </a:rPr>
              <a:t>:</a:t>
            </a:r>
          </a:p>
          <a:p>
            <a:pPr lvl="1">
              <a:lnSpc>
                <a:spcPct val="90000"/>
              </a:lnSpc>
              <a:defRPr/>
            </a:pPr>
            <a:r>
              <a:rPr lang="en-US" sz="2800" dirty="0"/>
              <a:t>Retrospective review of 5 Level 1 centers</a:t>
            </a:r>
            <a:endParaRPr lang="en-US" sz="2800" dirty="0" smtClean="0"/>
          </a:p>
          <a:p>
            <a:pPr lvl="1">
              <a:lnSpc>
                <a:spcPct val="90000"/>
              </a:lnSpc>
              <a:defRPr/>
            </a:pPr>
            <a:r>
              <a:rPr lang="en-US" sz="2800" dirty="0" smtClean="0"/>
              <a:t>175 </a:t>
            </a:r>
            <a:r>
              <a:rPr lang="en-US" sz="2800" dirty="0"/>
              <a:t>stapled </a:t>
            </a:r>
            <a:r>
              <a:rPr lang="en-US" sz="2800" dirty="0" err="1"/>
              <a:t>vs</a:t>
            </a:r>
            <a:r>
              <a:rPr lang="en-US" sz="2800" dirty="0"/>
              <a:t> 114 hand-</a:t>
            </a:r>
            <a:r>
              <a:rPr lang="en-US" sz="2800" dirty="0" smtClean="0"/>
              <a:t>sewn</a:t>
            </a:r>
          </a:p>
          <a:p>
            <a:pPr lvl="2">
              <a:lnSpc>
                <a:spcPct val="90000"/>
              </a:lnSpc>
              <a:defRPr/>
            </a:pPr>
            <a:r>
              <a:rPr lang="en-US" sz="2400" dirty="0"/>
              <a:t>Leak: 7/175 </a:t>
            </a:r>
            <a:r>
              <a:rPr lang="en-US" sz="2400" dirty="0" err="1"/>
              <a:t>vs</a:t>
            </a:r>
            <a:r>
              <a:rPr lang="en-US" sz="2400" dirty="0"/>
              <a:t> 0/114 (</a:t>
            </a:r>
            <a:r>
              <a:rPr lang="en-US" sz="2400" dirty="0" err="1"/>
              <a:t>p</a:t>
            </a:r>
            <a:r>
              <a:rPr lang="en-US" sz="2400" dirty="0"/>
              <a:t>=0.04)</a:t>
            </a:r>
          </a:p>
          <a:p>
            <a:pPr lvl="2">
              <a:lnSpc>
                <a:spcPct val="90000"/>
              </a:lnSpc>
              <a:defRPr/>
            </a:pPr>
            <a:r>
              <a:rPr lang="en-US" sz="2400" dirty="0"/>
              <a:t>Abscess: 19/175 </a:t>
            </a:r>
            <a:r>
              <a:rPr lang="en-US" sz="2400" dirty="0" err="1"/>
              <a:t>vs</a:t>
            </a:r>
            <a:r>
              <a:rPr lang="en-US" sz="2400" dirty="0"/>
              <a:t> 4/114 (</a:t>
            </a:r>
            <a:r>
              <a:rPr lang="en-US" sz="2400" dirty="0" err="1"/>
              <a:t>p</a:t>
            </a:r>
            <a:r>
              <a:rPr lang="en-US" sz="2400" dirty="0"/>
              <a:t>=0.04)</a:t>
            </a:r>
          </a:p>
          <a:p>
            <a:pPr lvl="2">
              <a:lnSpc>
                <a:spcPct val="90000"/>
              </a:lnSpc>
              <a:defRPr/>
            </a:pPr>
            <a:r>
              <a:rPr lang="en-US" sz="2400" dirty="0"/>
              <a:t>No difference in </a:t>
            </a:r>
            <a:r>
              <a:rPr lang="en-US" sz="2400" dirty="0" err="1"/>
              <a:t>enterocutaneous</a:t>
            </a:r>
            <a:r>
              <a:rPr lang="en-US" sz="2400" dirty="0"/>
              <a:t> fistula</a:t>
            </a:r>
          </a:p>
          <a:p>
            <a:pPr lvl="2">
              <a:lnSpc>
                <a:spcPct val="90000"/>
              </a:lnSpc>
              <a:defRPr/>
            </a:pPr>
            <a:r>
              <a:rPr lang="en-US" sz="2400" dirty="0"/>
              <a:t>Large bowel: 20% </a:t>
            </a:r>
            <a:r>
              <a:rPr lang="en-US" sz="2400" dirty="0" err="1"/>
              <a:t>vs</a:t>
            </a:r>
            <a:r>
              <a:rPr lang="en-US" sz="2400" dirty="0"/>
              <a:t> 4% complication rate</a:t>
            </a:r>
          </a:p>
          <a:p>
            <a:pPr lvl="2">
              <a:lnSpc>
                <a:spcPct val="90000"/>
              </a:lnSpc>
              <a:defRPr/>
            </a:pPr>
            <a:r>
              <a:rPr lang="en-US" sz="2400" dirty="0"/>
              <a:t>Small bowel: 7% </a:t>
            </a:r>
            <a:r>
              <a:rPr lang="en-US" sz="2400" dirty="0" err="1"/>
              <a:t>vs</a:t>
            </a:r>
            <a:r>
              <a:rPr lang="en-US" sz="2400" dirty="0"/>
              <a:t> 2% complication rate</a:t>
            </a:r>
          </a:p>
        </p:txBody>
      </p:sp>
      <p:sp>
        <p:nvSpPr>
          <p:cNvPr id="50180" name="Text Box 5"/>
          <p:cNvSpPr txBox="1">
            <a:spLocks noChangeArrowheads="1"/>
          </p:cNvSpPr>
          <p:nvPr/>
        </p:nvSpPr>
        <p:spPr bwMode="auto">
          <a:xfrm>
            <a:off x="441325" y="6289675"/>
            <a:ext cx="5602288" cy="457200"/>
          </a:xfrm>
          <a:prstGeom prst="rect">
            <a:avLst/>
          </a:prstGeom>
          <a:noFill/>
          <a:ln w="12700">
            <a:noFill/>
            <a:miter lim="800000"/>
            <a:headEnd type="none" w="sm" len="sm"/>
            <a:tailEnd type="none" w="sm" len="sm"/>
          </a:ln>
        </p:spPr>
        <p:txBody>
          <a:bodyPr wrap="none">
            <a:prstTxWarp prst="textNoShape">
              <a:avLst/>
            </a:prstTxWarp>
            <a:spAutoFit/>
          </a:bodyPr>
          <a:lstStyle/>
          <a:p>
            <a:r>
              <a:rPr lang="en-US">
                <a:solidFill>
                  <a:srgbClr val="FFFFFF"/>
                </a:solidFill>
              </a:rPr>
              <a:t>Brundage SI, </a:t>
            </a:r>
            <a:r>
              <a:rPr lang="en-US" i="1">
                <a:solidFill>
                  <a:srgbClr val="FFFFFF"/>
                </a:solidFill>
              </a:rPr>
              <a:t>J Trauma</a:t>
            </a:r>
            <a:r>
              <a:rPr lang="en-US">
                <a:solidFill>
                  <a:srgbClr val="FFFFFF"/>
                </a:solidFill>
              </a:rPr>
              <a:t>, 2001;51:1054-1061</a:t>
            </a: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8786" name="Rectangle 2"/>
          <p:cNvSpPr>
            <a:spLocks noGrp="1" noChangeArrowheads="1"/>
          </p:cNvSpPr>
          <p:nvPr>
            <p:ph type="title"/>
          </p:nvPr>
        </p:nvSpPr>
        <p:spPr/>
        <p:txBody>
          <a:bodyPr/>
          <a:lstStyle/>
          <a:p>
            <a:pPr>
              <a:defRPr/>
            </a:pPr>
            <a:r>
              <a:rPr lang="en-US" dirty="0" smtClean="0">
                <a:ea typeface="+mj-ea"/>
                <a:cs typeface="+mj-cs"/>
              </a:rPr>
              <a:t>When a fistula forms…</a:t>
            </a:r>
            <a:br>
              <a:rPr lang="en-US" dirty="0" smtClean="0">
                <a:ea typeface="+mj-ea"/>
                <a:cs typeface="+mj-cs"/>
              </a:rPr>
            </a:br>
            <a:r>
              <a:rPr lang="en-US" dirty="0" smtClean="0">
                <a:ea typeface="+mj-ea"/>
                <a:cs typeface="+mj-cs"/>
              </a:rPr>
              <a:t>Historical </a:t>
            </a:r>
            <a:r>
              <a:rPr lang="en-US" dirty="0">
                <a:ea typeface="+mj-ea"/>
                <a:cs typeface="+mj-cs"/>
              </a:rPr>
              <a:t>Outcomes</a:t>
            </a:r>
          </a:p>
        </p:txBody>
      </p:sp>
      <p:sp>
        <p:nvSpPr>
          <p:cNvPr id="118787" name="Rectangle 3"/>
          <p:cNvSpPr>
            <a:spLocks noGrp="1" noChangeArrowheads="1"/>
          </p:cNvSpPr>
          <p:nvPr>
            <p:ph type="body" idx="1"/>
          </p:nvPr>
        </p:nvSpPr>
        <p:spPr/>
        <p:txBody>
          <a:bodyPr/>
          <a:lstStyle/>
          <a:p>
            <a:pPr>
              <a:defRPr/>
            </a:pPr>
            <a:r>
              <a:rPr lang="en-US" dirty="0">
                <a:ea typeface="+mn-ea"/>
                <a:cs typeface="+mn-cs"/>
              </a:rPr>
              <a:t>Most of </a:t>
            </a:r>
            <a:r>
              <a:rPr lang="en-US" dirty="0" err="1">
                <a:ea typeface="+mn-ea"/>
                <a:cs typeface="+mn-cs"/>
              </a:rPr>
              <a:t>enterocutaneous</a:t>
            </a:r>
            <a:r>
              <a:rPr lang="en-US" dirty="0">
                <a:ea typeface="+mn-ea"/>
                <a:cs typeface="+mn-cs"/>
              </a:rPr>
              <a:t> </a:t>
            </a:r>
            <a:r>
              <a:rPr lang="en-US" dirty="0" smtClean="0">
                <a:ea typeface="+mn-ea"/>
                <a:cs typeface="+mn-cs"/>
              </a:rPr>
              <a:t>fistula </a:t>
            </a:r>
            <a:r>
              <a:rPr lang="en-US" dirty="0">
                <a:ea typeface="+mn-ea"/>
                <a:cs typeface="+mn-cs"/>
              </a:rPr>
              <a:t>close </a:t>
            </a:r>
            <a:r>
              <a:rPr lang="en-US" dirty="0" err="1">
                <a:ea typeface="+mn-ea"/>
                <a:cs typeface="+mn-cs"/>
              </a:rPr>
              <a:t>w</a:t>
            </a:r>
            <a:r>
              <a:rPr lang="en-US" dirty="0">
                <a:ea typeface="+mn-ea"/>
                <a:cs typeface="+mn-cs"/>
              </a:rPr>
              <a:t>/in 8 weeks </a:t>
            </a:r>
          </a:p>
          <a:p>
            <a:pPr lvl="1">
              <a:defRPr/>
            </a:pPr>
            <a:r>
              <a:rPr lang="en-US" dirty="0" err="1"/>
              <a:t>r/o</a:t>
            </a:r>
            <a:r>
              <a:rPr lang="en-US" dirty="0"/>
              <a:t> traditional causes.</a:t>
            </a:r>
          </a:p>
          <a:p>
            <a:pPr>
              <a:defRPr/>
            </a:pPr>
            <a:r>
              <a:rPr lang="en-US" dirty="0">
                <a:ea typeface="+mn-ea"/>
                <a:cs typeface="+mn-cs"/>
              </a:rPr>
              <a:t>Minimal closure of </a:t>
            </a:r>
            <a:r>
              <a:rPr lang="en-US" dirty="0" err="1">
                <a:ea typeface="+mn-ea"/>
                <a:cs typeface="+mn-cs"/>
              </a:rPr>
              <a:t>enteroatmospheric</a:t>
            </a:r>
            <a:r>
              <a:rPr lang="en-US" dirty="0">
                <a:ea typeface="+mn-ea"/>
                <a:cs typeface="+mn-cs"/>
              </a:rPr>
              <a:t> fistula</a:t>
            </a:r>
          </a:p>
          <a:p>
            <a:pPr lvl="2">
              <a:defRPr/>
            </a:pPr>
            <a:r>
              <a:rPr lang="en-US" dirty="0"/>
              <a:t>Protruding mucosa</a:t>
            </a:r>
          </a:p>
          <a:p>
            <a:pPr lvl="2">
              <a:defRPr/>
            </a:pPr>
            <a:r>
              <a:rPr lang="en-US" dirty="0"/>
              <a:t>Multiple</a:t>
            </a:r>
          </a:p>
          <a:p>
            <a:pPr>
              <a:defRPr/>
            </a:pPr>
            <a:endParaRPr lang="en-US" dirty="0">
              <a:ea typeface="+mn-ea"/>
              <a:cs typeface="+mn-cs"/>
            </a:endParaRPr>
          </a:p>
          <a:p>
            <a:pPr>
              <a:defRPr/>
            </a:pPr>
            <a:endParaRPr lang="en-US" dirty="0">
              <a:ea typeface="+mn-ea"/>
              <a:cs typeface="+mn-cs"/>
            </a:endParaRPr>
          </a:p>
        </p:txBody>
      </p:sp>
      <p:sp>
        <p:nvSpPr>
          <p:cNvPr id="37892" name="Text Box 4"/>
          <p:cNvSpPr txBox="1">
            <a:spLocks noChangeArrowheads="1"/>
          </p:cNvSpPr>
          <p:nvPr/>
        </p:nvSpPr>
        <p:spPr bwMode="auto">
          <a:xfrm>
            <a:off x="669925" y="6137275"/>
            <a:ext cx="184150" cy="822325"/>
          </a:xfrm>
          <a:prstGeom prst="rect">
            <a:avLst/>
          </a:prstGeom>
          <a:noFill/>
          <a:ln w="12700">
            <a:noFill/>
            <a:miter lim="800000"/>
            <a:headEnd type="none" w="sm" len="sm"/>
            <a:tailEnd type="none" w="sm" len="sm"/>
          </a:ln>
        </p:spPr>
        <p:txBody>
          <a:bodyPr wrap="none">
            <a:prstTxWarp prst="textNoShape">
              <a:avLst/>
            </a:prstTxWarp>
            <a:spAutoFit/>
          </a:bodyPr>
          <a:lstStyle/>
          <a:p>
            <a:endParaRPr lang="en-US">
              <a:solidFill>
                <a:srgbClr val="FFFFFF"/>
              </a:solidFill>
            </a:endParaRPr>
          </a:p>
          <a:p>
            <a:endParaRPr lang="en-US"/>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0898" name="Rectangle 2"/>
          <p:cNvSpPr>
            <a:spLocks noGrp="1" noChangeArrowheads="1"/>
          </p:cNvSpPr>
          <p:nvPr>
            <p:ph type="title"/>
          </p:nvPr>
        </p:nvSpPr>
        <p:spPr/>
        <p:txBody>
          <a:bodyPr/>
          <a:lstStyle/>
          <a:p>
            <a:pPr>
              <a:defRPr/>
            </a:pPr>
            <a:r>
              <a:rPr lang="en-US">
                <a:ea typeface="+mj-ea"/>
                <a:cs typeface="+mj-cs"/>
              </a:rPr>
              <a:t>ECF Historical Outcomes</a:t>
            </a:r>
          </a:p>
        </p:txBody>
      </p:sp>
      <p:sp>
        <p:nvSpPr>
          <p:cNvPr id="80899" name="Rectangle 3"/>
          <p:cNvSpPr>
            <a:spLocks noGrp="1" noChangeArrowheads="1"/>
          </p:cNvSpPr>
          <p:nvPr>
            <p:ph type="body" sz="half" idx="1"/>
          </p:nvPr>
        </p:nvSpPr>
        <p:spPr/>
        <p:txBody>
          <a:bodyPr/>
          <a:lstStyle/>
          <a:p>
            <a:pPr>
              <a:lnSpc>
                <a:spcPct val="90000"/>
              </a:lnSpc>
              <a:defRPr/>
            </a:pPr>
            <a:r>
              <a:rPr lang="en-US" sz="2800">
                <a:ea typeface="+mn-ea"/>
                <a:cs typeface="+mn-cs"/>
              </a:rPr>
              <a:t>“Standard Rx”: </a:t>
            </a:r>
          </a:p>
          <a:p>
            <a:pPr>
              <a:lnSpc>
                <a:spcPct val="90000"/>
              </a:lnSpc>
              <a:buFontTx/>
              <a:buNone/>
              <a:defRPr/>
            </a:pPr>
            <a:r>
              <a:rPr lang="en-US" sz="2800">
                <a:ea typeface="+mn-ea"/>
                <a:cs typeface="+mn-cs"/>
              </a:rPr>
              <a:t>* Treat infxn/drain</a:t>
            </a:r>
          </a:p>
          <a:p>
            <a:pPr>
              <a:lnSpc>
                <a:spcPct val="90000"/>
              </a:lnSpc>
              <a:buFontTx/>
              <a:buNone/>
              <a:defRPr/>
            </a:pPr>
            <a:r>
              <a:rPr lang="en-US" sz="2800">
                <a:ea typeface="+mn-ea"/>
                <a:cs typeface="+mn-cs"/>
              </a:rPr>
              <a:t>* Fluid electrolyte resuscitation</a:t>
            </a:r>
          </a:p>
          <a:p>
            <a:pPr>
              <a:lnSpc>
                <a:spcPct val="90000"/>
              </a:lnSpc>
              <a:buFontTx/>
              <a:buNone/>
              <a:defRPr/>
            </a:pPr>
            <a:r>
              <a:rPr lang="en-US" sz="2800">
                <a:ea typeface="+mn-ea"/>
                <a:cs typeface="+mn-cs"/>
              </a:rPr>
              <a:t>* Nutritional support</a:t>
            </a:r>
          </a:p>
          <a:p>
            <a:pPr>
              <a:lnSpc>
                <a:spcPct val="90000"/>
              </a:lnSpc>
              <a:buFontTx/>
              <a:buNone/>
              <a:defRPr/>
            </a:pPr>
            <a:r>
              <a:rPr lang="en-US" sz="2800">
                <a:ea typeface="+mn-ea"/>
                <a:cs typeface="+mn-cs"/>
              </a:rPr>
              <a:t>* Bowel rest +/-</a:t>
            </a:r>
          </a:p>
          <a:p>
            <a:pPr>
              <a:lnSpc>
                <a:spcPct val="90000"/>
              </a:lnSpc>
              <a:defRPr/>
            </a:pPr>
            <a:r>
              <a:rPr lang="en-US" sz="2800">
                <a:ea typeface="+mn-ea"/>
                <a:cs typeface="+mn-cs"/>
              </a:rPr>
              <a:t>Wound management</a:t>
            </a:r>
          </a:p>
          <a:p>
            <a:pPr lvl="2">
              <a:lnSpc>
                <a:spcPct val="90000"/>
              </a:lnSpc>
              <a:defRPr/>
            </a:pPr>
            <a:r>
              <a:rPr lang="en-US" sz="2400"/>
              <a:t>Protect skin</a:t>
            </a:r>
          </a:p>
          <a:p>
            <a:pPr lvl="2">
              <a:lnSpc>
                <a:spcPct val="90000"/>
              </a:lnSpc>
              <a:defRPr/>
            </a:pPr>
            <a:r>
              <a:rPr lang="en-US" sz="2400"/>
              <a:t>VAC</a:t>
            </a:r>
          </a:p>
        </p:txBody>
      </p:sp>
      <p:sp>
        <p:nvSpPr>
          <p:cNvPr id="39940" name="Text Box 4"/>
          <p:cNvSpPr txBox="1">
            <a:spLocks noChangeArrowheads="1"/>
          </p:cNvSpPr>
          <p:nvPr/>
        </p:nvSpPr>
        <p:spPr bwMode="auto">
          <a:xfrm>
            <a:off x="365125" y="6061075"/>
            <a:ext cx="184150" cy="457200"/>
          </a:xfrm>
          <a:prstGeom prst="rect">
            <a:avLst/>
          </a:prstGeom>
          <a:noFill/>
          <a:ln w="12700">
            <a:noFill/>
            <a:miter lim="800000"/>
            <a:headEnd type="none" w="sm" len="sm"/>
            <a:tailEnd type="none" w="sm" len="sm"/>
          </a:ln>
        </p:spPr>
        <p:txBody>
          <a:bodyPr wrap="none">
            <a:prstTxWarp prst="textNoShape">
              <a:avLst/>
            </a:prstTxWarp>
            <a:spAutoFit/>
          </a:bodyPr>
          <a:lstStyle/>
          <a:p>
            <a:endParaRPr lang="en-US">
              <a:solidFill>
                <a:srgbClr val="FFFFFF"/>
              </a:solidFill>
            </a:endParaRPr>
          </a:p>
        </p:txBody>
      </p:sp>
      <p:pic>
        <p:nvPicPr>
          <p:cNvPr id="39941" name="Picture 7" descr="caregiver_4"/>
          <p:cNvPicPr>
            <a:picLocks noGrp="1" noChangeAspect="1" noChangeArrowheads="1"/>
          </p:cNvPicPr>
          <p:nvPr>
            <p:ph type="clipArt" sz="half" idx="2"/>
          </p:nvPr>
        </p:nvPicPr>
        <p:blipFill>
          <a:blip r:embed="rId3"/>
          <a:srcRect/>
          <a:stretch>
            <a:fillRect/>
          </a:stretch>
        </p:blipFill>
        <p:spPr>
          <a:xfrm>
            <a:off x="5029200" y="1676400"/>
            <a:ext cx="2073275" cy="2733675"/>
          </a:xfrm>
        </p:spPr>
      </p:pic>
      <p:pic>
        <p:nvPicPr>
          <p:cNvPr id="39942" name="Picture 9" descr="caregiver_2"/>
          <p:cNvPicPr>
            <a:picLocks noChangeAspect="1" noChangeArrowheads="1"/>
          </p:cNvPicPr>
          <p:nvPr/>
        </p:nvPicPr>
        <p:blipFill>
          <a:blip r:embed="rId4"/>
          <a:srcRect/>
          <a:stretch>
            <a:fillRect/>
          </a:stretch>
        </p:blipFill>
        <p:spPr bwMode="auto">
          <a:xfrm>
            <a:off x="6804025" y="3429000"/>
            <a:ext cx="2101850" cy="32194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0834" name="Rectangle 2"/>
          <p:cNvSpPr>
            <a:spLocks noGrp="1" noChangeArrowheads="1"/>
          </p:cNvSpPr>
          <p:nvPr>
            <p:ph type="title"/>
          </p:nvPr>
        </p:nvSpPr>
        <p:spPr/>
        <p:txBody>
          <a:bodyPr/>
          <a:lstStyle/>
          <a:p>
            <a:pPr>
              <a:defRPr/>
            </a:pPr>
            <a:r>
              <a:rPr lang="en-US">
                <a:ea typeface="+mj-ea"/>
                <a:cs typeface="+mj-cs"/>
              </a:rPr>
              <a:t>Attempt to Seal Leak: EAF</a:t>
            </a:r>
          </a:p>
        </p:txBody>
      </p:sp>
      <p:sp>
        <p:nvSpPr>
          <p:cNvPr id="120835" name="Rectangle 3"/>
          <p:cNvSpPr>
            <a:spLocks noGrp="1" noChangeArrowheads="1"/>
          </p:cNvSpPr>
          <p:nvPr>
            <p:ph type="body" idx="1"/>
          </p:nvPr>
        </p:nvSpPr>
        <p:spPr/>
        <p:txBody>
          <a:bodyPr/>
          <a:lstStyle/>
          <a:p>
            <a:pPr>
              <a:defRPr/>
            </a:pPr>
            <a:r>
              <a:rPr lang="en-US">
                <a:ea typeface="+mn-ea"/>
                <a:cs typeface="+mn-cs"/>
              </a:rPr>
              <a:t>Things NOT to do:</a:t>
            </a:r>
          </a:p>
          <a:p>
            <a:pPr lvl="1">
              <a:defRPr/>
            </a:pPr>
            <a:r>
              <a:rPr lang="en-US"/>
              <a:t>- place a well meaning stitch</a:t>
            </a:r>
          </a:p>
          <a:p>
            <a:pPr lvl="1">
              <a:defRPr/>
            </a:pPr>
            <a:r>
              <a:rPr lang="en-US"/>
              <a:t>- intubate the  “floating” fistula orifice in an attempt to “control” leak</a:t>
            </a:r>
          </a:p>
          <a:p>
            <a:pPr lvl="1">
              <a:defRPr/>
            </a:pPr>
            <a:r>
              <a:rPr lang="en-US"/>
              <a:t>-	  acutely resect and start fresh</a:t>
            </a:r>
          </a:p>
          <a:p>
            <a:pPr lvl="1">
              <a:defRPr/>
            </a:pPr>
            <a:r>
              <a:rPr lang="en-US"/>
              <a:t>- give up hope!</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196" name="Rectangle 4"/>
          <p:cNvSpPr>
            <a:spLocks noChangeArrowheads="1"/>
          </p:cNvSpPr>
          <p:nvPr/>
        </p:nvSpPr>
        <p:spPr bwMode="auto">
          <a:xfrm>
            <a:off x="609600" y="228600"/>
            <a:ext cx="7772400" cy="1143000"/>
          </a:xfrm>
          <a:prstGeom prst="rect">
            <a:avLst/>
          </a:prstGeom>
          <a:noFill/>
          <a:ln w="9525">
            <a:noFill/>
            <a:miter lim="800000"/>
            <a:headEnd/>
            <a:tailEnd/>
          </a:ln>
          <a:effectLst/>
        </p:spPr>
        <p:txBody>
          <a:bodyPr anchor="ctr"/>
          <a:lstStyle/>
          <a:p>
            <a:pPr algn="ctr"/>
            <a:r>
              <a:rPr lang="en-US" sz="4400">
                <a:solidFill>
                  <a:srgbClr val="FFFF00"/>
                </a:solidFill>
              </a:rPr>
              <a:t>Conventional</a:t>
            </a:r>
          </a:p>
        </p:txBody>
      </p:sp>
      <p:grpSp>
        <p:nvGrpSpPr>
          <p:cNvPr id="8197" name="Group 5"/>
          <p:cNvGrpSpPr>
            <a:grpSpLocks/>
          </p:cNvGrpSpPr>
          <p:nvPr/>
        </p:nvGrpSpPr>
        <p:grpSpPr bwMode="auto">
          <a:xfrm>
            <a:off x="457200" y="1066800"/>
            <a:ext cx="2286000" cy="1905000"/>
            <a:chOff x="624" y="1488"/>
            <a:chExt cx="1440" cy="1200"/>
          </a:xfrm>
        </p:grpSpPr>
        <p:sp>
          <p:nvSpPr>
            <p:cNvPr id="8198" name="AutoShape 6"/>
            <p:cNvSpPr>
              <a:spLocks noChangeArrowheads="1"/>
            </p:cNvSpPr>
            <p:nvPr/>
          </p:nvSpPr>
          <p:spPr bwMode="auto">
            <a:xfrm>
              <a:off x="624" y="1488"/>
              <a:ext cx="1440" cy="1200"/>
            </a:xfrm>
            <a:prstGeom prst="irregularSeal1">
              <a:avLst/>
            </a:prstGeom>
            <a:solidFill>
              <a:srgbClr val="FF0000"/>
            </a:solidFill>
            <a:ln w="9525">
              <a:solidFill>
                <a:srgbClr val="FFFF00"/>
              </a:solidFill>
              <a:miter lim="800000"/>
              <a:headEnd/>
              <a:tailEnd/>
            </a:ln>
            <a:effectLst/>
          </p:spPr>
          <p:txBody>
            <a:bodyPr wrap="none" anchor="ctr"/>
            <a:lstStyle/>
            <a:p>
              <a:endParaRPr lang="en-US"/>
            </a:p>
          </p:txBody>
        </p:sp>
        <p:sp>
          <p:nvSpPr>
            <p:cNvPr id="8199" name="Text Box 7"/>
            <p:cNvSpPr txBox="1">
              <a:spLocks noChangeArrowheads="1"/>
            </p:cNvSpPr>
            <p:nvPr/>
          </p:nvSpPr>
          <p:spPr bwMode="auto">
            <a:xfrm>
              <a:off x="1008" y="1920"/>
              <a:ext cx="672" cy="327"/>
            </a:xfrm>
            <a:prstGeom prst="rect">
              <a:avLst/>
            </a:prstGeom>
            <a:noFill/>
            <a:ln w="9525">
              <a:noFill/>
              <a:miter lim="800000"/>
              <a:headEnd/>
              <a:tailEnd/>
            </a:ln>
            <a:effectLst/>
          </p:spPr>
          <p:txBody>
            <a:bodyPr>
              <a:spAutoFit/>
            </a:bodyPr>
            <a:lstStyle/>
            <a:p>
              <a:pPr eaLnBrk="0" hangingPunct="0">
                <a:spcBef>
                  <a:spcPct val="50000"/>
                </a:spcBef>
              </a:pPr>
              <a:r>
                <a:rPr lang="en-US" sz="2800">
                  <a:solidFill>
                    <a:srgbClr val="FFFF00"/>
                  </a:solidFill>
                  <a:latin typeface="Times New Roman" pitchFamily="18" charset="0"/>
                </a:rPr>
                <a:t>Event</a:t>
              </a:r>
              <a:endParaRPr lang="en-US" sz="2800">
                <a:solidFill>
                  <a:srgbClr val="FFFF00"/>
                </a:solidFill>
              </a:endParaRPr>
            </a:p>
          </p:txBody>
        </p:sp>
      </p:grpSp>
      <p:sp>
        <p:nvSpPr>
          <p:cNvPr id="8200" name="Rectangle 8"/>
          <p:cNvSpPr>
            <a:spLocks noChangeArrowheads="1"/>
          </p:cNvSpPr>
          <p:nvPr/>
        </p:nvSpPr>
        <p:spPr bwMode="auto">
          <a:xfrm>
            <a:off x="228600" y="3962400"/>
            <a:ext cx="1752600" cy="533400"/>
          </a:xfrm>
          <a:prstGeom prst="rect">
            <a:avLst/>
          </a:prstGeom>
          <a:solidFill>
            <a:schemeClr val="accent1"/>
          </a:solidFill>
          <a:ln w="9525">
            <a:solidFill>
              <a:srgbClr val="FFFF00"/>
            </a:solidFill>
            <a:miter lim="800000"/>
            <a:headEnd/>
            <a:tailEnd/>
          </a:ln>
          <a:effectLst/>
        </p:spPr>
        <p:txBody>
          <a:bodyPr wrap="none" anchor="ctr"/>
          <a:lstStyle/>
          <a:p>
            <a:endParaRPr lang="en-US"/>
          </a:p>
        </p:txBody>
      </p:sp>
      <p:sp>
        <p:nvSpPr>
          <p:cNvPr id="8201" name="Rectangle 9"/>
          <p:cNvSpPr>
            <a:spLocks noChangeArrowheads="1"/>
          </p:cNvSpPr>
          <p:nvPr/>
        </p:nvSpPr>
        <p:spPr bwMode="auto">
          <a:xfrm>
            <a:off x="2362200" y="3962400"/>
            <a:ext cx="1828800" cy="533400"/>
          </a:xfrm>
          <a:prstGeom prst="rect">
            <a:avLst/>
          </a:prstGeom>
          <a:solidFill>
            <a:schemeClr val="accent1"/>
          </a:solidFill>
          <a:ln w="9525">
            <a:solidFill>
              <a:srgbClr val="FFFF00"/>
            </a:solidFill>
            <a:miter lim="800000"/>
            <a:headEnd/>
            <a:tailEnd/>
          </a:ln>
          <a:effectLst/>
        </p:spPr>
        <p:txBody>
          <a:bodyPr wrap="none" anchor="ctr"/>
          <a:lstStyle/>
          <a:p>
            <a:endParaRPr lang="en-US"/>
          </a:p>
        </p:txBody>
      </p:sp>
      <p:sp>
        <p:nvSpPr>
          <p:cNvPr id="8202" name="Rectangle 10"/>
          <p:cNvSpPr>
            <a:spLocks noChangeArrowheads="1"/>
          </p:cNvSpPr>
          <p:nvPr/>
        </p:nvSpPr>
        <p:spPr bwMode="auto">
          <a:xfrm>
            <a:off x="4495800" y="3962400"/>
            <a:ext cx="1981200" cy="533400"/>
          </a:xfrm>
          <a:prstGeom prst="rect">
            <a:avLst/>
          </a:prstGeom>
          <a:solidFill>
            <a:schemeClr val="accent1"/>
          </a:solidFill>
          <a:ln w="9525">
            <a:solidFill>
              <a:srgbClr val="FFFF00"/>
            </a:solidFill>
            <a:miter lim="800000"/>
            <a:headEnd/>
            <a:tailEnd/>
          </a:ln>
          <a:effectLst/>
        </p:spPr>
        <p:txBody>
          <a:bodyPr wrap="none" anchor="ctr"/>
          <a:lstStyle/>
          <a:p>
            <a:endParaRPr lang="en-US"/>
          </a:p>
        </p:txBody>
      </p:sp>
      <p:sp>
        <p:nvSpPr>
          <p:cNvPr id="8203" name="Rectangle 11"/>
          <p:cNvSpPr>
            <a:spLocks noChangeArrowheads="1"/>
          </p:cNvSpPr>
          <p:nvPr/>
        </p:nvSpPr>
        <p:spPr bwMode="auto">
          <a:xfrm>
            <a:off x="6629400" y="3962400"/>
            <a:ext cx="1981200" cy="533400"/>
          </a:xfrm>
          <a:prstGeom prst="rect">
            <a:avLst/>
          </a:prstGeom>
          <a:solidFill>
            <a:schemeClr val="accent1"/>
          </a:solidFill>
          <a:ln w="9525">
            <a:solidFill>
              <a:srgbClr val="FFFF00"/>
            </a:solidFill>
            <a:miter lim="800000"/>
            <a:headEnd/>
            <a:tailEnd/>
          </a:ln>
          <a:effectLst/>
        </p:spPr>
        <p:txBody>
          <a:bodyPr wrap="none" anchor="ctr"/>
          <a:lstStyle/>
          <a:p>
            <a:endParaRPr lang="en-US"/>
          </a:p>
        </p:txBody>
      </p:sp>
      <p:sp>
        <p:nvSpPr>
          <p:cNvPr id="8204" name="Line 12"/>
          <p:cNvSpPr>
            <a:spLocks noChangeShapeType="1"/>
          </p:cNvSpPr>
          <p:nvPr/>
        </p:nvSpPr>
        <p:spPr bwMode="auto">
          <a:xfrm>
            <a:off x="1752600" y="2895600"/>
            <a:ext cx="0" cy="838200"/>
          </a:xfrm>
          <a:prstGeom prst="line">
            <a:avLst/>
          </a:prstGeom>
          <a:noFill/>
          <a:ln w="38100">
            <a:solidFill>
              <a:srgbClr val="FFFF00"/>
            </a:solidFill>
            <a:round/>
            <a:headEnd/>
            <a:tailEnd type="triangle" w="med" len="med"/>
          </a:ln>
          <a:effectLst/>
        </p:spPr>
        <p:txBody>
          <a:bodyPr/>
          <a:lstStyle/>
          <a:p>
            <a:endParaRPr lang="en-US"/>
          </a:p>
        </p:txBody>
      </p:sp>
      <p:sp>
        <p:nvSpPr>
          <p:cNvPr id="8205" name="Line 13"/>
          <p:cNvSpPr>
            <a:spLocks noChangeShapeType="1"/>
          </p:cNvSpPr>
          <p:nvPr/>
        </p:nvSpPr>
        <p:spPr bwMode="auto">
          <a:xfrm rot="-5351923">
            <a:off x="2139156" y="2443957"/>
            <a:ext cx="65087" cy="3581400"/>
          </a:xfrm>
          <a:prstGeom prst="line">
            <a:avLst/>
          </a:prstGeom>
          <a:noFill/>
          <a:ln w="38100">
            <a:solidFill>
              <a:srgbClr val="FFFF00"/>
            </a:solidFill>
            <a:round/>
            <a:headEnd/>
            <a:tailEnd type="triangle" w="med" len="med"/>
          </a:ln>
          <a:effectLst/>
        </p:spPr>
        <p:txBody>
          <a:bodyPr/>
          <a:lstStyle/>
          <a:p>
            <a:endParaRPr lang="en-US"/>
          </a:p>
        </p:txBody>
      </p:sp>
      <p:sp>
        <p:nvSpPr>
          <p:cNvPr id="8206" name="Line 14"/>
          <p:cNvSpPr>
            <a:spLocks noChangeShapeType="1"/>
          </p:cNvSpPr>
          <p:nvPr/>
        </p:nvSpPr>
        <p:spPr bwMode="auto">
          <a:xfrm>
            <a:off x="533400" y="3581400"/>
            <a:ext cx="3200400" cy="0"/>
          </a:xfrm>
          <a:prstGeom prst="line">
            <a:avLst/>
          </a:prstGeom>
          <a:noFill/>
          <a:ln w="25400">
            <a:solidFill>
              <a:srgbClr val="FFFF00"/>
            </a:solidFill>
            <a:round/>
            <a:headEnd type="triangle" w="med" len="med"/>
            <a:tailEnd type="triangle" w="med" len="med"/>
          </a:ln>
          <a:effectLst/>
        </p:spPr>
        <p:txBody>
          <a:bodyPr/>
          <a:lstStyle/>
          <a:p>
            <a:endParaRPr lang="en-US"/>
          </a:p>
        </p:txBody>
      </p:sp>
      <p:sp>
        <p:nvSpPr>
          <p:cNvPr id="8207" name="Text Box 15"/>
          <p:cNvSpPr txBox="1">
            <a:spLocks noChangeArrowheads="1"/>
          </p:cNvSpPr>
          <p:nvPr/>
        </p:nvSpPr>
        <p:spPr bwMode="auto">
          <a:xfrm>
            <a:off x="3810000" y="3200400"/>
            <a:ext cx="1447800" cy="519113"/>
          </a:xfrm>
          <a:prstGeom prst="rect">
            <a:avLst/>
          </a:prstGeom>
          <a:noFill/>
          <a:ln w="9525">
            <a:noFill/>
            <a:miter lim="800000"/>
            <a:headEnd/>
            <a:tailEnd/>
          </a:ln>
          <a:effectLst/>
        </p:spPr>
        <p:txBody>
          <a:bodyPr>
            <a:spAutoFit/>
          </a:bodyPr>
          <a:lstStyle/>
          <a:p>
            <a:pPr eaLnBrk="0" hangingPunct="0">
              <a:spcBef>
                <a:spcPct val="50000"/>
              </a:spcBef>
            </a:pPr>
            <a:r>
              <a:rPr lang="en-US" sz="2800">
                <a:solidFill>
                  <a:srgbClr val="FFFFFF"/>
                </a:solidFill>
              </a:rPr>
              <a:t>Time</a:t>
            </a:r>
            <a:endParaRPr lang="en-US" sz="2800">
              <a:solidFill>
                <a:schemeClr val="bg1"/>
              </a:solidFill>
            </a:endParaRPr>
          </a:p>
        </p:txBody>
      </p:sp>
      <p:sp>
        <p:nvSpPr>
          <p:cNvPr id="8208" name="Line 16"/>
          <p:cNvSpPr>
            <a:spLocks noChangeShapeType="1"/>
          </p:cNvSpPr>
          <p:nvPr/>
        </p:nvSpPr>
        <p:spPr bwMode="auto">
          <a:xfrm>
            <a:off x="4953000" y="3581400"/>
            <a:ext cx="3200400" cy="0"/>
          </a:xfrm>
          <a:prstGeom prst="line">
            <a:avLst/>
          </a:prstGeom>
          <a:noFill/>
          <a:ln w="25400">
            <a:solidFill>
              <a:srgbClr val="FFFF00"/>
            </a:solidFill>
            <a:round/>
            <a:headEnd type="triangle" w="med" len="med"/>
            <a:tailEnd type="triangle" w="med" len="med"/>
          </a:ln>
          <a:effectLst/>
        </p:spPr>
        <p:txBody>
          <a:bodyPr/>
          <a:lstStyle/>
          <a:p>
            <a:endParaRPr lang="en-US"/>
          </a:p>
        </p:txBody>
      </p:sp>
      <p:grpSp>
        <p:nvGrpSpPr>
          <p:cNvPr id="8209" name="Group 17"/>
          <p:cNvGrpSpPr>
            <a:grpSpLocks/>
          </p:cNvGrpSpPr>
          <p:nvPr/>
        </p:nvGrpSpPr>
        <p:grpSpPr bwMode="auto">
          <a:xfrm>
            <a:off x="228600" y="4724400"/>
            <a:ext cx="3429000" cy="1752600"/>
            <a:chOff x="144" y="2976"/>
            <a:chExt cx="2160" cy="1104"/>
          </a:xfrm>
        </p:grpSpPr>
        <p:sp>
          <p:nvSpPr>
            <p:cNvPr id="8210" name="Text Box 18"/>
            <p:cNvSpPr txBox="1">
              <a:spLocks noChangeArrowheads="1"/>
            </p:cNvSpPr>
            <p:nvPr/>
          </p:nvSpPr>
          <p:spPr bwMode="auto">
            <a:xfrm>
              <a:off x="144" y="2976"/>
              <a:ext cx="1200" cy="288"/>
            </a:xfrm>
            <a:prstGeom prst="rect">
              <a:avLst/>
            </a:prstGeom>
            <a:noFill/>
            <a:ln w="9525">
              <a:noFill/>
              <a:miter lim="800000"/>
              <a:headEnd/>
              <a:tailEnd/>
            </a:ln>
            <a:effectLst/>
          </p:spPr>
          <p:txBody>
            <a:bodyPr>
              <a:spAutoFit/>
            </a:bodyPr>
            <a:lstStyle/>
            <a:p>
              <a:pPr eaLnBrk="0" hangingPunct="0">
                <a:spcBef>
                  <a:spcPct val="50000"/>
                </a:spcBef>
              </a:pPr>
              <a:r>
                <a:rPr lang="en-US" sz="2400">
                  <a:solidFill>
                    <a:srgbClr val="FFFFFF"/>
                  </a:solidFill>
                </a:rPr>
                <a:t>Pre-hospital</a:t>
              </a:r>
              <a:endParaRPr lang="en-US" sz="2400">
                <a:solidFill>
                  <a:schemeClr val="bg1"/>
                </a:solidFill>
              </a:endParaRPr>
            </a:p>
          </p:txBody>
        </p:sp>
        <p:sp>
          <p:nvSpPr>
            <p:cNvPr id="8211" name="Text Box 19"/>
            <p:cNvSpPr txBox="1">
              <a:spLocks noChangeArrowheads="1"/>
            </p:cNvSpPr>
            <p:nvPr/>
          </p:nvSpPr>
          <p:spPr bwMode="auto">
            <a:xfrm>
              <a:off x="1824" y="2976"/>
              <a:ext cx="480" cy="288"/>
            </a:xfrm>
            <a:prstGeom prst="rect">
              <a:avLst/>
            </a:prstGeom>
            <a:noFill/>
            <a:ln w="9525">
              <a:noFill/>
              <a:miter lim="800000"/>
              <a:headEnd/>
              <a:tailEnd/>
            </a:ln>
            <a:effectLst/>
          </p:spPr>
          <p:txBody>
            <a:bodyPr>
              <a:spAutoFit/>
            </a:bodyPr>
            <a:lstStyle/>
            <a:p>
              <a:pPr eaLnBrk="0" hangingPunct="0">
                <a:spcBef>
                  <a:spcPct val="50000"/>
                </a:spcBef>
              </a:pPr>
              <a:r>
                <a:rPr lang="en-US" sz="2400">
                  <a:solidFill>
                    <a:srgbClr val="FFFFFF"/>
                  </a:solidFill>
                </a:rPr>
                <a:t>ED</a:t>
              </a:r>
              <a:endParaRPr lang="en-US" sz="2400">
                <a:latin typeface="Times New Roman" pitchFamily="18" charset="0"/>
              </a:endParaRPr>
            </a:p>
          </p:txBody>
        </p:sp>
        <p:sp>
          <p:nvSpPr>
            <p:cNvPr id="8212" name="AutoShape 20"/>
            <p:cNvSpPr>
              <a:spLocks/>
            </p:cNvSpPr>
            <p:nvPr/>
          </p:nvSpPr>
          <p:spPr bwMode="auto">
            <a:xfrm rot="5499291">
              <a:off x="1177" y="2951"/>
              <a:ext cx="453" cy="1080"/>
            </a:xfrm>
            <a:prstGeom prst="rightBrace">
              <a:avLst>
                <a:gd name="adj1" fmla="val 19868"/>
                <a:gd name="adj2" fmla="val 50000"/>
              </a:avLst>
            </a:prstGeom>
            <a:noFill/>
            <a:ln w="9525">
              <a:solidFill>
                <a:srgbClr val="FFFF00"/>
              </a:solidFill>
              <a:round/>
              <a:headEnd/>
              <a:tailEnd/>
            </a:ln>
            <a:effectLst/>
          </p:spPr>
          <p:txBody>
            <a:bodyPr wrap="none" anchor="ctr"/>
            <a:lstStyle/>
            <a:p>
              <a:endParaRPr lang="en-US"/>
            </a:p>
          </p:txBody>
        </p:sp>
        <p:sp>
          <p:nvSpPr>
            <p:cNvPr id="8213" name="Text Box 21"/>
            <p:cNvSpPr txBox="1">
              <a:spLocks noChangeArrowheads="1"/>
            </p:cNvSpPr>
            <p:nvPr/>
          </p:nvSpPr>
          <p:spPr bwMode="auto">
            <a:xfrm>
              <a:off x="1152" y="3792"/>
              <a:ext cx="720" cy="288"/>
            </a:xfrm>
            <a:prstGeom prst="rect">
              <a:avLst/>
            </a:prstGeom>
            <a:noFill/>
            <a:ln w="9525">
              <a:noFill/>
              <a:miter lim="800000"/>
              <a:headEnd/>
              <a:tailEnd/>
            </a:ln>
            <a:effectLst/>
          </p:spPr>
          <p:txBody>
            <a:bodyPr>
              <a:spAutoFit/>
            </a:bodyPr>
            <a:lstStyle/>
            <a:p>
              <a:pPr eaLnBrk="0" hangingPunct="0">
                <a:spcBef>
                  <a:spcPct val="50000"/>
                </a:spcBef>
              </a:pPr>
              <a:r>
                <a:rPr lang="en-US" sz="2400">
                  <a:solidFill>
                    <a:srgbClr val="FFFFFF"/>
                  </a:solidFill>
                </a:rPr>
                <a:t>ALS</a:t>
              </a:r>
              <a:endParaRPr lang="en-US" sz="2400">
                <a:solidFill>
                  <a:schemeClr val="bg1"/>
                </a:solidFill>
              </a:endParaRPr>
            </a:p>
          </p:txBody>
        </p:sp>
      </p:grpSp>
      <p:sp>
        <p:nvSpPr>
          <p:cNvPr id="8214" name="Text Box 22"/>
          <p:cNvSpPr txBox="1">
            <a:spLocks noChangeArrowheads="1"/>
          </p:cNvSpPr>
          <p:nvPr/>
        </p:nvSpPr>
        <p:spPr bwMode="auto">
          <a:xfrm>
            <a:off x="5105400" y="4648200"/>
            <a:ext cx="914400" cy="457200"/>
          </a:xfrm>
          <a:prstGeom prst="rect">
            <a:avLst/>
          </a:prstGeom>
          <a:noFill/>
          <a:ln w="9525">
            <a:noFill/>
            <a:miter lim="800000"/>
            <a:headEnd/>
            <a:tailEnd/>
          </a:ln>
          <a:effectLst/>
        </p:spPr>
        <p:txBody>
          <a:bodyPr>
            <a:spAutoFit/>
          </a:bodyPr>
          <a:lstStyle/>
          <a:p>
            <a:pPr eaLnBrk="0" hangingPunct="0">
              <a:spcBef>
                <a:spcPct val="50000"/>
              </a:spcBef>
            </a:pPr>
            <a:endParaRPr lang="en-US" sz="2400">
              <a:latin typeface="Times New Roman" pitchFamily="18" charset="0"/>
            </a:endParaRPr>
          </a:p>
        </p:txBody>
      </p:sp>
      <p:sp>
        <p:nvSpPr>
          <p:cNvPr id="8215" name="Text Box 23"/>
          <p:cNvSpPr txBox="1">
            <a:spLocks noChangeArrowheads="1"/>
          </p:cNvSpPr>
          <p:nvPr/>
        </p:nvSpPr>
        <p:spPr bwMode="auto">
          <a:xfrm>
            <a:off x="5029200" y="4724400"/>
            <a:ext cx="990600" cy="457200"/>
          </a:xfrm>
          <a:prstGeom prst="rect">
            <a:avLst/>
          </a:prstGeom>
          <a:noFill/>
          <a:ln w="9525">
            <a:noFill/>
            <a:miter lim="800000"/>
            <a:headEnd/>
            <a:tailEnd/>
          </a:ln>
          <a:effectLst/>
        </p:spPr>
        <p:txBody>
          <a:bodyPr>
            <a:spAutoFit/>
          </a:bodyPr>
          <a:lstStyle/>
          <a:p>
            <a:pPr eaLnBrk="0" hangingPunct="0">
              <a:spcBef>
                <a:spcPct val="50000"/>
              </a:spcBef>
            </a:pPr>
            <a:r>
              <a:rPr lang="en-US" sz="2400">
                <a:solidFill>
                  <a:srgbClr val="FFFFFF"/>
                </a:solidFill>
              </a:rPr>
              <a:t>OR</a:t>
            </a:r>
            <a:endParaRPr lang="en-US" sz="2400">
              <a:solidFill>
                <a:schemeClr val="bg1"/>
              </a:solidFill>
            </a:endParaRPr>
          </a:p>
        </p:txBody>
      </p:sp>
      <p:sp>
        <p:nvSpPr>
          <p:cNvPr id="8216" name="Text Box 24"/>
          <p:cNvSpPr txBox="1">
            <a:spLocks noChangeArrowheads="1"/>
          </p:cNvSpPr>
          <p:nvPr/>
        </p:nvSpPr>
        <p:spPr bwMode="auto">
          <a:xfrm>
            <a:off x="7239000" y="4724400"/>
            <a:ext cx="838200" cy="457200"/>
          </a:xfrm>
          <a:prstGeom prst="rect">
            <a:avLst/>
          </a:prstGeom>
          <a:noFill/>
          <a:ln w="9525">
            <a:noFill/>
            <a:miter lim="800000"/>
            <a:headEnd/>
            <a:tailEnd/>
          </a:ln>
          <a:effectLst/>
        </p:spPr>
        <p:txBody>
          <a:bodyPr>
            <a:spAutoFit/>
          </a:bodyPr>
          <a:lstStyle/>
          <a:p>
            <a:pPr eaLnBrk="0" hangingPunct="0">
              <a:spcBef>
                <a:spcPct val="50000"/>
              </a:spcBef>
            </a:pPr>
            <a:r>
              <a:rPr lang="en-US" sz="2400">
                <a:solidFill>
                  <a:srgbClr val="FFFFFF"/>
                </a:solidFill>
              </a:rPr>
              <a:t>ICU</a:t>
            </a:r>
            <a:endParaRPr lang="en-US" sz="2400">
              <a:solidFill>
                <a:schemeClr val="bg1"/>
              </a:solidFill>
            </a:endParaRPr>
          </a:p>
        </p:txBody>
      </p:sp>
      <p:sp>
        <p:nvSpPr>
          <p:cNvPr id="8217" name="AutoShape 25"/>
          <p:cNvSpPr>
            <a:spLocks noChangeArrowheads="1"/>
          </p:cNvSpPr>
          <p:nvPr/>
        </p:nvSpPr>
        <p:spPr bwMode="auto">
          <a:xfrm>
            <a:off x="5257800" y="5105400"/>
            <a:ext cx="228600" cy="457200"/>
          </a:xfrm>
          <a:prstGeom prst="downArrow">
            <a:avLst>
              <a:gd name="adj1" fmla="val 50000"/>
              <a:gd name="adj2" fmla="val 50000"/>
            </a:avLst>
          </a:prstGeom>
          <a:solidFill>
            <a:schemeClr val="accent1"/>
          </a:solidFill>
          <a:ln w="9525">
            <a:solidFill>
              <a:schemeClr val="tx1"/>
            </a:solidFill>
            <a:miter lim="800000"/>
            <a:headEnd/>
            <a:tailEnd/>
          </a:ln>
          <a:effectLst/>
        </p:spPr>
        <p:txBody>
          <a:bodyPr wrap="none" anchor="ctr"/>
          <a:lstStyle/>
          <a:p>
            <a:endParaRPr lang="en-US"/>
          </a:p>
        </p:txBody>
      </p:sp>
      <p:sp>
        <p:nvSpPr>
          <p:cNvPr id="8218" name="Text Box 26"/>
          <p:cNvSpPr txBox="1">
            <a:spLocks noChangeArrowheads="1"/>
          </p:cNvSpPr>
          <p:nvPr/>
        </p:nvSpPr>
        <p:spPr bwMode="auto">
          <a:xfrm>
            <a:off x="4953000" y="5715000"/>
            <a:ext cx="1676400" cy="457200"/>
          </a:xfrm>
          <a:prstGeom prst="rect">
            <a:avLst/>
          </a:prstGeom>
          <a:noFill/>
          <a:ln w="9525">
            <a:noFill/>
            <a:miter lim="800000"/>
            <a:headEnd/>
            <a:tailEnd/>
          </a:ln>
          <a:effectLst/>
        </p:spPr>
        <p:txBody>
          <a:bodyPr>
            <a:spAutoFit/>
          </a:bodyPr>
          <a:lstStyle/>
          <a:p>
            <a:pPr eaLnBrk="0" hangingPunct="0">
              <a:spcBef>
                <a:spcPct val="50000"/>
              </a:spcBef>
            </a:pPr>
            <a:endParaRPr lang="en-US" sz="2400">
              <a:latin typeface="Times New Roman" pitchFamily="18" charset="0"/>
            </a:endParaRPr>
          </a:p>
        </p:txBody>
      </p:sp>
      <p:sp>
        <p:nvSpPr>
          <p:cNvPr id="8219" name="Text Box 27"/>
          <p:cNvSpPr txBox="1">
            <a:spLocks noChangeArrowheads="1"/>
          </p:cNvSpPr>
          <p:nvPr/>
        </p:nvSpPr>
        <p:spPr bwMode="auto">
          <a:xfrm>
            <a:off x="4648200" y="5638800"/>
            <a:ext cx="2590800" cy="1187450"/>
          </a:xfrm>
          <a:prstGeom prst="rect">
            <a:avLst/>
          </a:prstGeom>
          <a:noFill/>
          <a:ln w="9525">
            <a:noFill/>
            <a:miter lim="800000"/>
            <a:headEnd/>
            <a:tailEnd/>
          </a:ln>
          <a:effectLst/>
        </p:spPr>
        <p:txBody>
          <a:bodyPr>
            <a:spAutoFit/>
          </a:bodyPr>
          <a:lstStyle/>
          <a:p>
            <a:pPr eaLnBrk="0" hangingPunct="0">
              <a:spcBef>
                <a:spcPct val="50000"/>
              </a:spcBef>
            </a:pPr>
            <a:r>
              <a:rPr lang="en-US" sz="2400">
                <a:solidFill>
                  <a:srgbClr val="FFFFFF"/>
                </a:solidFill>
              </a:rPr>
              <a:t>Definitive surgery</a:t>
            </a:r>
            <a:br>
              <a:rPr lang="en-US" sz="2400">
                <a:solidFill>
                  <a:srgbClr val="FFFFFF"/>
                </a:solidFill>
              </a:rPr>
            </a:br>
            <a:r>
              <a:rPr lang="en-US" sz="2400">
                <a:solidFill>
                  <a:srgbClr val="FFFFFF"/>
                </a:solidFill>
                <a:cs typeface="Arial" charset="0"/>
              </a:rPr>
              <a:t>• repair</a:t>
            </a:r>
            <a:br>
              <a:rPr lang="en-US" sz="2400">
                <a:solidFill>
                  <a:srgbClr val="FFFFFF"/>
                </a:solidFill>
                <a:cs typeface="Arial" charset="0"/>
              </a:rPr>
            </a:br>
            <a:r>
              <a:rPr lang="en-US" sz="2400">
                <a:solidFill>
                  <a:srgbClr val="FFFFFF"/>
                </a:solidFill>
                <a:cs typeface="Arial" charset="0"/>
              </a:rPr>
              <a:t>• reconstruct</a:t>
            </a:r>
            <a:endParaRPr lang="en-US" sz="2400">
              <a:solidFill>
                <a:schemeClr val="bg1"/>
              </a:solidFill>
            </a:endParaRP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p:txBody>
          <a:bodyPr/>
          <a:lstStyle/>
          <a:p>
            <a:pPr>
              <a:defRPr/>
            </a:pPr>
            <a:r>
              <a:rPr lang="en-US">
                <a:ea typeface="+mj-ea"/>
                <a:cs typeface="+mj-cs"/>
              </a:rPr>
              <a:t>Control Fistula</a:t>
            </a:r>
          </a:p>
        </p:txBody>
      </p:sp>
      <p:sp>
        <p:nvSpPr>
          <p:cNvPr id="74755" name="Rectangle 3"/>
          <p:cNvSpPr>
            <a:spLocks noGrp="1" noChangeArrowheads="1"/>
          </p:cNvSpPr>
          <p:nvPr>
            <p:ph type="body" sz="half" idx="1"/>
          </p:nvPr>
        </p:nvSpPr>
        <p:spPr>
          <a:xfrm>
            <a:off x="381000" y="1981200"/>
            <a:ext cx="4114800" cy="4114800"/>
          </a:xfrm>
        </p:spPr>
        <p:txBody>
          <a:bodyPr/>
          <a:lstStyle/>
          <a:p>
            <a:pPr>
              <a:defRPr/>
            </a:pPr>
            <a:r>
              <a:rPr lang="en-US" sz="2800" dirty="0">
                <a:ea typeface="+mn-ea"/>
                <a:cs typeface="+mn-cs"/>
              </a:rPr>
              <a:t>The “Fistula VAC”</a:t>
            </a:r>
          </a:p>
          <a:p>
            <a:pPr lvl="1">
              <a:defRPr/>
            </a:pPr>
            <a:r>
              <a:rPr lang="en-US" sz="2800" dirty="0"/>
              <a:t>- protect granulation</a:t>
            </a:r>
          </a:p>
          <a:p>
            <a:pPr lvl="1">
              <a:defRPr/>
            </a:pPr>
            <a:r>
              <a:rPr lang="en-US" sz="2800" dirty="0"/>
              <a:t>- </a:t>
            </a:r>
            <a:r>
              <a:rPr lang="en-US" sz="2800" dirty="0" err="1"/>
              <a:t>ostomy</a:t>
            </a:r>
            <a:r>
              <a:rPr lang="en-US" sz="2800" dirty="0"/>
              <a:t> to gravity</a:t>
            </a:r>
          </a:p>
          <a:p>
            <a:pPr lvl="1">
              <a:defRPr/>
            </a:pPr>
            <a:r>
              <a:rPr lang="en-US" sz="2800" dirty="0"/>
              <a:t>- pre/post STSG</a:t>
            </a:r>
          </a:p>
          <a:p>
            <a:pPr lvl="1">
              <a:defRPr/>
            </a:pPr>
            <a:r>
              <a:rPr lang="en-US" sz="2800" dirty="0"/>
              <a:t>- thicken contents</a:t>
            </a:r>
            <a:endParaRPr lang="en-US" sz="2800" dirty="0" smtClean="0"/>
          </a:p>
          <a:p>
            <a:pPr>
              <a:defRPr/>
            </a:pPr>
            <a:endParaRPr lang="en-US" sz="2800" dirty="0">
              <a:ea typeface="+mn-ea"/>
              <a:cs typeface="+mn-cs"/>
            </a:endParaRPr>
          </a:p>
        </p:txBody>
      </p:sp>
      <p:pic>
        <p:nvPicPr>
          <p:cNvPr id="60420" name="Picture 5"/>
          <p:cNvPicPr>
            <a:picLocks noChangeAspect="1" noChangeArrowheads="1"/>
          </p:cNvPicPr>
          <p:nvPr>
            <p:ph sz="half" idx="2"/>
          </p:nvPr>
        </p:nvPicPr>
        <p:blipFill>
          <a:blip r:embed="rId3"/>
          <a:srcRect/>
          <a:stretch>
            <a:fillRect/>
          </a:stretch>
        </p:blipFill>
        <p:spPr>
          <a:xfrm>
            <a:off x="4343400" y="1676400"/>
            <a:ext cx="2005013" cy="2514600"/>
          </a:xfrm>
          <a:noFill/>
        </p:spPr>
      </p:pic>
      <p:pic>
        <p:nvPicPr>
          <p:cNvPr id="60421" name="Picture 6"/>
          <p:cNvPicPr>
            <a:picLocks noChangeAspect="1" noChangeArrowheads="1"/>
          </p:cNvPicPr>
          <p:nvPr/>
        </p:nvPicPr>
        <p:blipFill>
          <a:blip r:embed="rId4"/>
          <a:srcRect/>
          <a:stretch>
            <a:fillRect/>
          </a:stretch>
        </p:blipFill>
        <p:spPr bwMode="auto">
          <a:xfrm>
            <a:off x="6629400" y="1676400"/>
            <a:ext cx="1933575" cy="2514600"/>
          </a:xfrm>
          <a:prstGeom prst="rect">
            <a:avLst/>
          </a:prstGeom>
          <a:noFill/>
          <a:ln w="12700">
            <a:noFill/>
            <a:miter lim="800000"/>
            <a:headEnd type="none" w="sm" len="sm"/>
            <a:tailEnd type="none" w="sm" len="sm"/>
          </a:ln>
        </p:spPr>
      </p:pic>
      <p:pic>
        <p:nvPicPr>
          <p:cNvPr id="60422" name="Picture 7"/>
          <p:cNvPicPr>
            <a:picLocks noChangeAspect="1" noChangeArrowheads="1"/>
          </p:cNvPicPr>
          <p:nvPr/>
        </p:nvPicPr>
        <p:blipFill>
          <a:blip r:embed="rId5"/>
          <a:srcRect/>
          <a:stretch>
            <a:fillRect/>
          </a:stretch>
        </p:blipFill>
        <p:spPr bwMode="auto">
          <a:xfrm>
            <a:off x="5257800" y="4038600"/>
            <a:ext cx="1981200" cy="2590800"/>
          </a:xfrm>
          <a:prstGeom prst="rect">
            <a:avLst/>
          </a:prstGeom>
          <a:noFill/>
          <a:ln w="12700">
            <a:noFill/>
            <a:miter lim="800000"/>
            <a:headEnd type="none" w="sm" len="sm"/>
            <a:tailEnd type="none" w="sm" len="sm"/>
          </a:ln>
        </p:spPr>
      </p:pic>
      <p:sp>
        <p:nvSpPr>
          <p:cNvPr id="60423" name="Text Box 9"/>
          <p:cNvSpPr txBox="1">
            <a:spLocks noChangeArrowheads="1"/>
          </p:cNvSpPr>
          <p:nvPr/>
        </p:nvSpPr>
        <p:spPr bwMode="auto">
          <a:xfrm>
            <a:off x="228600" y="6245225"/>
            <a:ext cx="3981450" cy="366713"/>
          </a:xfrm>
          <a:prstGeom prst="rect">
            <a:avLst/>
          </a:prstGeom>
          <a:noFill/>
          <a:ln w="12700">
            <a:noFill/>
            <a:miter lim="800000"/>
            <a:headEnd type="none" w="sm" len="sm"/>
            <a:tailEnd type="none" w="sm" len="sm"/>
          </a:ln>
        </p:spPr>
        <p:txBody>
          <a:bodyPr wrap="none">
            <a:prstTxWarp prst="textNoShape">
              <a:avLst/>
            </a:prstTxWarp>
            <a:spAutoFit/>
          </a:bodyPr>
          <a:lstStyle/>
          <a:p>
            <a:r>
              <a:rPr lang="en-US" sz="1800">
                <a:solidFill>
                  <a:srgbClr val="FFFFFF"/>
                </a:solidFill>
              </a:rPr>
              <a:t>Goverman J, </a:t>
            </a:r>
            <a:r>
              <a:rPr lang="en-US" sz="1800" i="1">
                <a:solidFill>
                  <a:srgbClr val="FFFFFF"/>
                </a:solidFill>
              </a:rPr>
              <a:t>J Trauma,</a:t>
            </a:r>
            <a:r>
              <a:rPr lang="en-US" sz="1800">
                <a:solidFill>
                  <a:srgbClr val="FFFFFF"/>
                </a:solidFill>
              </a:rPr>
              <a:t> 2006;60:428-431</a:t>
            </a:r>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3490" name="Picture 2" descr="100_0496"/>
          <p:cNvPicPr>
            <a:picLocks noChangeAspect="1" noChangeArrowheads="1"/>
          </p:cNvPicPr>
          <p:nvPr>
            <p:ph type="body" idx="1"/>
          </p:nvPr>
        </p:nvPicPr>
        <p:blipFill>
          <a:blip r:embed="rId2"/>
          <a:srcRect/>
          <a:stretch>
            <a:fillRect/>
          </a:stretch>
        </p:blipFill>
        <p:spPr>
          <a:xfrm>
            <a:off x="1722438" y="1981200"/>
            <a:ext cx="5697537" cy="4114800"/>
          </a:xfrm>
          <a:noFill/>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The Open Abdomen</a:t>
            </a:r>
            <a:endParaRPr lang="en-US" dirty="0"/>
          </a:p>
        </p:txBody>
      </p:sp>
      <p:sp>
        <p:nvSpPr>
          <p:cNvPr id="5" name="Content Placeholder 4"/>
          <p:cNvSpPr>
            <a:spLocks noGrp="1"/>
          </p:cNvSpPr>
          <p:nvPr>
            <p:ph idx="1"/>
          </p:nvPr>
        </p:nvSpPr>
        <p:spPr/>
        <p:txBody>
          <a:bodyPr/>
          <a:lstStyle/>
          <a:p>
            <a:r>
              <a:rPr lang="en-US" dirty="0" smtClean="0"/>
              <a:t>Failed staged approximation of fascia</a:t>
            </a:r>
          </a:p>
          <a:p>
            <a:r>
              <a:rPr lang="en-US" dirty="0" smtClean="0"/>
              <a:t>Encourage granulation</a:t>
            </a:r>
          </a:p>
          <a:p>
            <a:pPr lvl="1"/>
            <a:r>
              <a:rPr lang="en-US" dirty="0" err="1" smtClean="0"/>
              <a:t>Vicryl</a:t>
            </a:r>
            <a:r>
              <a:rPr lang="en-US" dirty="0" smtClean="0"/>
              <a:t> Mesh</a:t>
            </a:r>
          </a:p>
          <a:p>
            <a:pPr lvl="1"/>
            <a:r>
              <a:rPr lang="en-US" dirty="0" smtClean="0"/>
              <a:t>VAC therapy alone</a:t>
            </a:r>
          </a:p>
          <a:p>
            <a:pPr lvl="1"/>
            <a:r>
              <a:rPr lang="en-US" dirty="0" smtClean="0"/>
              <a:t>Requires 7-14 days</a:t>
            </a:r>
            <a:endParaRPr lang="en-US" dirty="0"/>
          </a:p>
        </p:txBody>
      </p:sp>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0">
  <p:cSld>
    <p:spTree>
      <p:nvGrpSpPr>
        <p:cNvPr id="1" name=""/>
        <p:cNvGrpSpPr/>
        <p:nvPr/>
      </p:nvGrpSpPr>
      <p:grpSpPr>
        <a:xfrm>
          <a:off x="0" y="0"/>
          <a:ext cx="0" cy="0"/>
          <a:chOff x="0" y="0"/>
          <a:chExt cx="0" cy="0"/>
        </a:xfrm>
      </p:grpSpPr>
      <p:sp>
        <p:nvSpPr>
          <p:cNvPr id="48132" name="Rectangle 4"/>
          <p:cNvSpPr>
            <a:spLocks noChangeArrowheads="1"/>
          </p:cNvSpPr>
          <p:nvPr/>
        </p:nvSpPr>
        <p:spPr bwMode="auto">
          <a:xfrm>
            <a:off x="685800" y="609600"/>
            <a:ext cx="7772400" cy="1143000"/>
          </a:xfrm>
          <a:prstGeom prst="rect">
            <a:avLst/>
          </a:prstGeom>
          <a:noFill/>
          <a:ln w="9525">
            <a:noFill/>
            <a:miter lim="800000"/>
            <a:headEnd/>
            <a:tailEnd/>
          </a:ln>
          <a:effectLst/>
        </p:spPr>
        <p:txBody>
          <a:bodyPr lIns="92075" tIns="46038" rIns="92075" bIns="46038" anchor="ctr"/>
          <a:lstStyle/>
          <a:p>
            <a:pPr algn="ctr"/>
            <a:r>
              <a:rPr lang="en-US" sz="4400">
                <a:solidFill>
                  <a:srgbClr val="FFFF00"/>
                </a:solidFill>
              </a:rPr>
              <a:t>DC-III</a:t>
            </a:r>
          </a:p>
        </p:txBody>
      </p:sp>
      <p:sp>
        <p:nvSpPr>
          <p:cNvPr id="48133" name="Rectangle 5"/>
          <p:cNvSpPr>
            <a:spLocks noChangeArrowheads="1"/>
          </p:cNvSpPr>
          <p:nvPr/>
        </p:nvSpPr>
        <p:spPr bwMode="auto">
          <a:xfrm>
            <a:off x="685800" y="1981200"/>
            <a:ext cx="3810000" cy="4114800"/>
          </a:xfrm>
          <a:prstGeom prst="rect">
            <a:avLst/>
          </a:prstGeom>
          <a:noFill/>
          <a:ln w="9525">
            <a:noFill/>
            <a:miter lim="800000"/>
            <a:headEnd/>
            <a:tailEnd/>
          </a:ln>
          <a:effectLst/>
        </p:spPr>
        <p:txBody>
          <a:bodyPr lIns="92075" tIns="46038" rIns="92075" bIns="46038"/>
          <a:lstStyle/>
          <a:p>
            <a:pPr marL="342900" indent="-342900">
              <a:lnSpc>
                <a:spcPct val="90000"/>
              </a:lnSpc>
              <a:spcBef>
                <a:spcPct val="20000"/>
              </a:spcBef>
              <a:buFontTx/>
              <a:buChar char="•"/>
            </a:pPr>
            <a:r>
              <a:rPr lang="en-US" sz="2400" dirty="0" smtClean="0">
                <a:solidFill>
                  <a:schemeClr val="bg1"/>
                </a:solidFill>
              </a:rPr>
              <a:t>Close fascia if able</a:t>
            </a:r>
          </a:p>
          <a:p>
            <a:pPr marL="342900" indent="-342900">
              <a:lnSpc>
                <a:spcPct val="90000"/>
              </a:lnSpc>
              <a:spcBef>
                <a:spcPct val="20000"/>
              </a:spcBef>
              <a:buFontTx/>
              <a:buChar char="•"/>
            </a:pPr>
            <a:r>
              <a:rPr lang="en-US" sz="2400" dirty="0" smtClean="0">
                <a:solidFill>
                  <a:schemeClr val="bg1"/>
                </a:solidFill>
              </a:rPr>
              <a:t>Absorbable mesh, </a:t>
            </a:r>
            <a:r>
              <a:rPr lang="en-US" sz="2400" dirty="0" err="1" smtClean="0">
                <a:solidFill>
                  <a:schemeClr val="bg1"/>
                </a:solidFill>
              </a:rPr>
              <a:t>Wittmann</a:t>
            </a:r>
            <a:r>
              <a:rPr lang="en-US" sz="2400" dirty="0" smtClean="0">
                <a:solidFill>
                  <a:schemeClr val="bg1"/>
                </a:solidFill>
              </a:rPr>
              <a:t> Patch, </a:t>
            </a:r>
            <a:r>
              <a:rPr lang="en-US" sz="2400" dirty="0" err="1" smtClean="0">
                <a:solidFill>
                  <a:schemeClr val="bg1"/>
                </a:solidFill>
              </a:rPr>
              <a:t>ePTFE</a:t>
            </a:r>
            <a:endParaRPr lang="en-US" sz="2400" dirty="0" smtClean="0">
              <a:solidFill>
                <a:schemeClr val="bg1"/>
              </a:solidFill>
            </a:endParaRPr>
          </a:p>
          <a:p>
            <a:pPr marL="342900" indent="-342900">
              <a:lnSpc>
                <a:spcPct val="90000"/>
              </a:lnSpc>
              <a:spcBef>
                <a:spcPct val="20000"/>
              </a:spcBef>
              <a:buFontTx/>
              <a:buChar char="•"/>
            </a:pPr>
            <a:r>
              <a:rPr lang="en-US" sz="2400" dirty="0" smtClean="0">
                <a:solidFill>
                  <a:schemeClr val="bg1"/>
                </a:solidFill>
              </a:rPr>
              <a:t>Secure </a:t>
            </a:r>
            <a:r>
              <a:rPr lang="en-US" sz="2400" dirty="0">
                <a:solidFill>
                  <a:schemeClr val="bg1"/>
                </a:solidFill>
              </a:rPr>
              <a:t>to fascia</a:t>
            </a:r>
          </a:p>
          <a:p>
            <a:pPr marL="342900" indent="-342900">
              <a:lnSpc>
                <a:spcPct val="90000"/>
              </a:lnSpc>
              <a:spcBef>
                <a:spcPct val="20000"/>
              </a:spcBef>
              <a:buFontTx/>
              <a:buChar char="•"/>
            </a:pPr>
            <a:r>
              <a:rPr lang="en-US" sz="2400" dirty="0" smtClean="0">
                <a:solidFill>
                  <a:schemeClr val="bg1"/>
                </a:solidFill>
              </a:rPr>
              <a:t>Late </a:t>
            </a:r>
            <a:r>
              <a:rPr lang="en-US" sz="2400" dirty="0">
                <a:solidFill>
                  <a:schemeClr val="bg1"/>
                </a:solidFill>
              </a:rPr>
              <a:t>hernia</a:t>
            </a:r>
          </a:p>
          <a:p>
            <a:pPr marL="342900" indent="-342900">
              <a:lnSpc>
                <a:spcPct val="90000"/>
              </a:lnSpc>
              <a:spcBef>
                <a:spcPct val="20000"/>
              </a:spcBef>
              <a:buFontTx/>
              <a:buChar char="•"/>
            </a:pPr>
            <a:r>
              <a:rPr lang="en-US" sz="2400" dirty="0">
                <a:solidFill>
                  <a:schemeClr val="bg1"/>
                </a:solidFill>
              </a:rPr>
              <a:t>Large evaporative fluid loss</a:t>
            </a:r>
          </a:p>
          <a:p>
            <a:pPr marL="342900" indent="-342900">
              <a:lnSpc>
                <a:spcPct val="90000"/>
              </a:lnSpc>
              <a:spcBef>
                <a:spcPct val="20000"/>
              </a:spcBef>
              <a:buFontTx/>
              <a:buChar char="•"/>
            </a:pPr>
            <a:r>
              <a:rPr lang="en-US" sz="2400" dirty="0">
                <a:solidFill>
                  <a:schemeClr val="bg1"/>
                </a:solidFill>
              </a:rPr>
              <a:t>No further procedures acutely</a:t>
            </a:r>
          </a:p>
        </p:txBody>
      </p:sp>
      <p:pic>
        <p:nvPicPr>
          <p:cNvPr id="48134" name="Picture 6"/>
          <p:cNvPicPr>
            <a:picLocks noChangeAspect="1" noChangeArrowheads="1"/>
          </p:cNvPicPr>
          <p:nvPr/>
        </p:nvPicPr>
        <p:blipFill>
          <a:blip r:embed="rId3" cstate="print"/>
          <a:srcRect/>
          <a:stretch>
            <a:fillRect/>
          </a:stretch>
        </p:blipFill>
        <p:spPr bwMode="auto">
          <a:xfrm>
            <a:off x="4419600" y="1752600"/>
            <a:ext cx="4495800" cy="3848100"/>
          </a:xfrm>
          <a:prstGeom prst="rect">
            <a:avLst/>
          </a:prstGeom>
          <a:noFill/>
          <a:ln w="12700">
            <a:noFill/>
            <a:miter lim="800000"/>
            <a:headEnd type="none" w="sm" len="sm"/>
            <a:tailEnd type="none" w="sm" len="sm"/>
          </a:ln>
          <a:effectLst/>
        </p:spPr>
      </p:pic>
    </p:spTree>
  </p:cSld>
  <p:clrMapOvr>
    <a:masterClrMapping/>
  </p:clrMapOvr>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aphicFrame>
        <p:nvGraphicFramePr>
          <p:cNvPr id="4098" name="Object 2"/>
          <p:cNvGraphicFramePr>
            <a:graphicFrameLocks noChangeAspect="1"/>
          </p:cNvGraphicFramePr>
          <p:nvPr>
            <p:ph/>
          </p:nvPr>
        </p:nvGraphicFramePr>
        <p:xfrm>
          <a:off x="0" y="-71438"/>
          <a:ext cx="9144000" cy="6929438"/>
        </p:xfrm>
        <a:graphic>
          <a:graphicData uri="http://schemas.openxmlformats.org/presentationml/2006/ole">
            <p:oleObj spid="_x0000_s124930" name="Photo Editor Photo" r:id="rId4" imgW="4590476" imgH="3438095" progId="">
              <p:embed/>
            </p:oleObj>
          </a:graphicData>
        </a:graphic>
      </p:graphicFrame>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0">
  <p:cSld>
    <p:spTree>
      <p:nvGrpSpPr>
        <p:cNvPr id="1" name=""/>
        <p:cNvGrpSpPr/>
        <p:nvPr/>
      </p:nvGrpSpPr>
      <p:grpSpPr>
        <a:xfrm>
          <a:off x="0" y="0"/>
          <a:ext cx="0" cy="0"/>
          <a:chOff x="0" y="0"/>
          <a:chExt cx="0" cy="0"/>
        </a:xfrm>
      </p:grpSpPr>
      <p:pic>
        <p:nvPicPr>
          <p:cNvPr id="126978" name="Picture 2" descr="I:\Sarani\Pics\granulated open abd.jpg"/>
          <p:cNvPicPr>
            <a:picLocks noChangeAspect="1" noChangeArrowheads="1"/>
          </p:cNvPicPr>
          <p:nvPr/>
        </p:nvPicPr>
        <p:blipFill>
          <a:blip r:embed="rId2" cstate="print"/>
          <a:srcRect/>
          <a:stretch>
            <a:fillRect/>
          </a:stretch>
        </p:blipFill>
        <p:spPr bwMode="auto">
          <a:xfrm>
            <a:off x="2057400" y="420624"/>
            <a:ext cx="4828032" cy="6437376"/>
          </a:xfrm>
          <a:prstGeom prst="rect">
            <a:avLst/>
          </a:prstGeom>
          <a:noFill/>
        </p:spPr>
      </p:pic>
    </p:spTree>
  </p:cSld>
  <p:clrMapOvr>
    <a:masterClrMapping/>
  </p:clrMapOvr>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0180" name="Picture 4" descr="PICT0049"/>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1204" name="Picture 4" descr="SkinGraft"/>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0724" name="Rectangle 4"/>
          <p:cNvSpPr>
            <a:spLocks noChangeArrowheads="1"/>
          </p:cNvSpPr>
          <p:nvPr/>
        </p:nvSpPr>
        <p:spPr bwMode="auto">
          <a:xfrm>
            <a:off x="0" y="0"/>
            <a:ext cx="9144000" cy="609600"/>
          </a:xfrm>
          <a:prstGeom prst="rect">
            <a:avLst/>
          </a:prstGeom>
          <a:noFill/>
          <a:ln w="9525">
            <a:noFill/>
            <a:miter lim="800000"/>
            <a:headEnd/>
            <a:tailEnd/>
          </a:ln>
          <a:effectLst/>
        </p:spPr>
        <p:txBody>
          <a:bodyPr lIns="92075" tIns="46038" rIns="92075" bIns="46038" anchor="ctr"/>
          <a:lstStyle/>
          <a:p>
            <a:pPr algn="ctr"/>
            <a:r>
              <a:rPr lang="en-US" sz="3600">
                <a:solidFill>
                  <a:srgbClr val="FFFF00"/>
                </a:solidFill>
              </a:rPr>
              <a:t>Damage Control Sequence</a:t>
            </a:r>
          </a:p>
        </p:txBody>
      </p:sp>
      <p:sp>
        <p:nvSpPr>
          <p:cNvPr id="30725" name="Rectangle 5"/>
          <p:cNvSpPr>
            <a:spLocks noChangeArrowheads="1"/>
          </p:cNvSpPr>
          <p:nvPr/>
        </p:nvSpPr>
        <p:spPr bwMode="auto">
          <a:xfrm>
            <a:off x="381000" y="1219200"/>
            <a:ext cx="3581400" cy="1371600"/>
          </a:xfrm>
          <a:prstGeom prst="rect">
            <a:avLst/>
          </a:prstGeom>
          <a:noFill/>
          <a:ln w="9525">
            <a:noFill/>
            <a:miter lim="800000"/>
            <a:headEnd/>
            <a:tailEnd/>
          </a:ln>
          <a:effectLst/>
        </p:spPr>
        <p:txBody>
          <a:bodyPr lIns="92075" tIns="46038" rIns="92075" bIns="46038"/>
          <a:lstStyle/>
          <a:p>
            <a:pPr marL="342900" indent="-342900">
              <a:lnSpc>
                <a:spcPct val="80000"/>
              </a:lnSpc>
              <a:spcBef>
                <a:spcPct val="20000"/>
              </a:spcBef>
              <a:buFontTx/>
              <a:buChar char="•"/>
            </a:pPr>
            <a:r>
              <a:rPr lang="en-US" sz="1600" b="1">
                <a:solidFill>
                  <a:schemeClr val="bg1"/>
                </a:solidFill>
              </a:rPr>
              <a:t>Rapid transport (EMS)</a:t>
            </a:r>
          </a:p>
          <a:p>
            <a:pPr marL="342900" indent="-342900">
              <a:lnSpc>
                <a:spcPct val="80000"/>
              </a:lnSpc>
              <a:spcBef>
                <a:spcPct val="20000"/>
              </a:spcBef>
              <a:buFontTx/>
              <a:buChar char="•"/>
            </a:pPr>
            <a:r>
              <a:rPr lang="en-US" sz="1600" b="1">
                <a:solidFill>
                  <a:schemeClr val="bg1"/>
                </a:solidFill>
              </a:rPr>
              <a:t>Decision ----&gt; OR</a:t>
            </a:r>
          </a:p>
          <a:p>
            <a:pPr marL="342900" indent="-342900">
              <a:lnSpc>
                <a:spcPct val="80000"/>
              </a:lnSpc>
              <a:spcBef>
                <a:spcPct val="20000"/>
              </a:spcBef>
              <a:buFontTx/>
              <a:buChar char="•"/>
            </a:pPr>
            <a:r>
              <a:rPr lang="en-US" sz="1600" b="1">
                <a:solidFill>
                  <a:schemeClr val="bg1"/>
                </a:solidFill>
              </a:rPr>
              <a:t>Resuscitation (TB)</a:t>
            </a:r>
          </a:p>
          <a:p>
            <a:pPr marL="742950" lvl="1" indent="-285750">
              <a:lnSpc>
                <a:spcPct val="80000"/>
              </a:lnSpc>
              <a:spcBef>
                <a:spcPct val="20000"/>
              </a:spcBef>
              <a:buFontTx/>
              <a:buChar char="–"/>
            </a:pPr>
            <a:r>
              <a:rPr lang="en-US" sz="1400" b="1">
                <a:solidFill>
                  <a:schemeClr val="bg1"/>
                </a:solidFill>
              </a:rPr>
              <a:t>O2, Blood, Prevent heat loss Massive transfusion protocol</a:t>
            </a:r>
          </a:p>
        </p:txBody>
      </p:sp>
      <p:sp>
        <p:nvSpPr>
          <p:cNvPr id="30726" name="Rectangle 6"/>
          <p:cNvSpPr>
            <a:spLocks noChangeArrowheads="1"/>
          </p:cNvSpPr>
          <p:nvPr/>
        </p:nvSpPr>
        <p:spPr bwMode="auto">
          <a:xfrm>
            <a:off x="457200" y="3505200"/>
            <a:ext cx="3429000" cy="1447800"/>
          </a:xfrm>
          <a:prstGeom prst="rect">
            <a:avLst/>
          </a:prstGeom>
          <a:noFill/>
          <a:ln w="9525">
            <a:noFill/>
            <a:miter lim="800000"/>
            <a:headEnd/>
            <a:tailEnd/>
          </a:ln>
          <a:effectLst/>
        </p:spPr>
        <p:txBody>
          <a:bodyPr lIns="92075" tIns="46038" rIns="92075" bIns="46038"/>
          <a:lstStyle/>
          <a:p>
            <a:pPr marL="342900" indent="-342900">
              <a:lnSpc>
                <a:spcPct val="80000"/>
              </a:lnSpc>
              <a:spcBef>
                <a:spcPct val="20000"/>
              </a:spcBef>
              <a:buFontTx/>
              <a:buChar char="•"/>
            </a:pPr>
            <a:r>
              <a:rPr lang="en-US">
                <a:solidFill>
                  <a:schemeClr val="bg1"/>
                </a:solidFill>
              </a:rPr>
              <a:t>Rewarming</a:t>
            </a:r>
          </a:p>
          <a:p>
            <a:pPr marL="342900" indent="-342900">
              <a:lnSpc>
                <a:spcPct val="80000"/>
              </a:lnSpc>
              <a:spcBef>
                <a:spcPct val="20000"/>
              </a:spcBef>
              <a:buFontTx/>
              <a:buChar char="•"/>
            </a:pPr>
            <a:r>
              <a:rPr lang="en-US">
                <a:solidFill>
                  <a:schemeClr val="bg1"/>
                </a:solidFill>
              </a:rPr>
              <a:t>Correct coagulopathy</a:t>
            </a:r>
          </a:p>
          <a:p>
            <a:pPr marL="342900" indent="-342900">
              <a:lnSpc>
                <a:spcPct val="80000"/>
              </a:lnSpc>
              <a:spcBef>
                <a:spcPct val="20000"/>
              </a:spcBef>
              <a:buFontTx/>
              <a:buChar char="•"/>
            </a:pPr>
            <a:r>
              <a:rPr lang="en-US">
                <a:solidFill>
                  <a:schemeClr val="bg1"/>
                </a:solidFill>
              </a:rPr>
              <a:t>Maximize hemodynamics</a:t>
            </a:r>
          </a:p>
          <a:p>
            <a:pPr marL="342900" indent="-342900">
              <a:lnSpc>
                <a:spcPct val="80000"/>
              </a:lnSpc>
              <a:spcBef>
                <a:spcPct val="20000"/>
              </a:spcBef>
              <a:buFontTx/>
              <a:buChar char="•"/>
            </a:pPr>
            <a:r>
              <a:rPr lang="en-US">
                <a:solidFill>
                  <a:schemeClr val="bg1"/>
                </a:solidFill>
              </a:rPr>
              <a:t>Ventilatory support</a:t>
            </a:r>
          </a:p>
          <a:p>
            <a:pPr marL="342900" indent="-342900">
              <a:lnSpc>
                <a:spcPct val="80000"/>
              </a:lnSpc>
              <a:spcBef>
                <a:spcPct val="20000"/>
              </a:spcBef>
              <a:buFontTx/>
              <a:buChar char="•"/>
            </a:pPr>
            <a:r>
              <a:rPr lang="en-US">
                <a:solidFill>
                  <a:schemeClr val="bg1"/>
                </a:solidFill>
              </a:rPr>
              <a:t>Re-exam</a:t>
            </a:r>
          </a:p>
        </p:txBody>
      </p:sp>
      <p:sp>
        <p:nvSpPr>
          <p:cNvPr id="30727" name="Text Box 7"/>
          <p:cNvSpPr txBox="1">
            <a:spLocks noChangeArrowheads="1"/>
          </p:cNvSpPr>
          <p:nvPr/>
        </p:nvSpPr>
        <p:spPr bwMode="auto">
          <a:xfrm>
            <a:off x="304800" y="762000"/>
            <a:ext cx="4114800" cy="396875"/>
          </a:xfrm>
          <a:prstGeom prst="rect">
            <a:avLst/>
          </a:prstGeom>
          <a:noFill/>
          <a:ln w="9525">
            <a:noFill/>
            <a:miter lim="800000"/>
            <a:headEnd/>
            <a:tailEnd/>
          </a:ln>
          <a:effectLst/>
        </p:spPr>
        <p:txBody>
          <a:bodyPr>
            <a:spAutoFit/>
          </a:bodyPr>
          <a:lstStyle/>
          <a:p>
            <a:pPr eaLnBrk="0" hangingPunct="0">
              <a:spcBef>
                <a:spcPct val="50000"/>
              </a:spcBef>
            </a:pPr>
            <a:r>
              <a:rPr lang="en-US" sz="2000">
                <a:solidFill>
                  <a:srgbClr val="00FFFF"/>
                </a:solidFill>
              </a:rPr>
              <a:t>DC0 “Ground zero” - Recognition</a:t>
            </a:r>
          </a:p>
        </p:txBody>
      </p:sp>
      <p:sp>
        <p:nvSpPr>
          <p:cNvPr id="30728" name="Text Box 8"/>
          <p:cNvSpPr txBox="1">
            <a:spLocks noChangeArrowheads="1"/>
          </p:cNvSpPr>
          <p:nvPr/>
        </p:nvSpPr>
        <p:spPr bwMode="auto">
          <a:xfrm>
            <a:off x="533400" y="3124200"/>
            <a:ext cx="3124200" cy="396875"/>
          </a:xfrm>
          <a:prstGeom prst="rect">
            <a:avLst/>
          </a:prstGeom>
          <a:noFill/>
          <a:ln w="9525">
            <a:noFill/>
            <a:miter lim="800000"/>
            <a:headEnd/>
            <a:tailEnd/>
          </a:ln>
          <a:effectLst/>
        </p:spPr>
        <p:txBody>
          <a:bodyPr>
            <a:spAutoFit/>
          </a:bodyPr>
          <a:lstStyle/>
          <a:p>
            <a:pPr eaLnBrk="0" hangingPunct="0">
              <a:spcBef>
                <a:spcPct val="50000"/>
              </a:spcBef>
            </a:pPr>
            <a:r>
              <a:rPr lang="en-US" sz="2000">
                <a:solidFill>
                  <a:srgbClr val="00FFFF"/>
                </a:solidFill>
              </a:rPr>
              <a:t>DC II - ICU</a:t>
            </a:r>
            <a:endParaRPr lang="en-US" sz="2000">
              <a:solidFill>
                <a:srgbClr val="00FFFF"/>
              </a:solidFill>
              <a:latin typeface="Times New Roman" pitchFamily="18" charset="0"/>
            </a:endParaRPr>
          </a:p>
        </p:txBody>
      </p:sp>
      <p:sp>
        <p:nvSpPr>
          <p:cNvPr id="30729" name="Rectangle 9"/>
          <p:cNvSpPr>
            <a:spLocks noChangeArrowheads="1"/>
          </p:cNvSpPr>
          <p:nvPr/>
        </p:nvSpPr>
        <p:spPr bwMode="auto">
          <a:xfrm>
            <a:off x="228600" y="762000"/>
            <a:ext cx="3886200" cy="1828800"/>
          </a:xfrm>
          <a:prstGeom prst="rect">
            <a:avLst/>
          </a:prstGeom>
          <a:noFill/>
          <a:ln w="9525">
            <a:solidFill>
              <a:srgbClr val="FFFFFF"/>
            </a:solidFill>
            <a:miter lim="800000"/>
            <a:headEnd/>
            <a:tailEnd/>
          </a:ln>
          <a:effectLst/>
        </p:spPr>
        <p:txBody>
          <a:bodyPr wrap="none" anchor="ctr"/>
          <a:lstStyle/>
          <a:p>
            <a:endParaRPr lang="en-US"/>
          </a:p>
        </p:txBody>
      </p:sp>
      <p:sp>
        <p:nvSpPr>
          <p:cNvPr id="30730" name="Rectangle 10"/>
          <p:cNvSpPr>
            <a:spLocks noChangeArrowheads="1"/>
          </p:cNvSpPr>
          <p:nvPr/>
        </p:nvSpPr>
        <p:spPr bwMode="auto">
          <a:xfrm>
            <a:off x="457200" y="3124200"/>
            <a:ext cx="3352800" cy="1828800"/>
          </a:xfrm>
          <a:prstGeom prst="rect">
            <a:avLst/>
          </a:prstGeom>
          <a:noFill/>
          <a:ln w="9525">
            <a:solidFill>
              <a:srgbClr val="FFFFFF"/>
            </a:solidFill>
            <a:miter lim="800000"/>
            <a:headEnd/>
            <a:tailEnd/>
          </a:ln>
          <a:effectLst/>
        </p:spPr>
        <p:txBody>
          <a:bodyPr wrap="none" anchor="ctr"/>
          <a:lstStyle/>
          <a:p>
            <a:endParaRPr lang="en-US"/>
          </a:p>
        </p:txBody>
      </p:sp>
      <p:grpSp>
        <p:nvGrpSpPr>
          <p:cNvPr id="2" name="Group 11"/>
          <p:cNvGrpSpPr>
            <a:grpSpLocks/>
          </p:cNvGrpSpPr>
          <p:nvPr/>
        </p:nvGrpSpPr>
        <p:grpSpPr bwMode="auto">
          <a:xfrm>
            <a:off x="5867400" y="3429000"/>
            <a:ext cx="3429000" cy="1447800"/>
            <a:chOff x="3264" y="1008"/>
            <a:chExt cx="2160" cy="912"/>
          </a:xfrm>
        </p:grpSpPr>
        <p:sp>
          <p:nvSpPr>
            <p:cNvPr id="30732" name="Rectangle 12"/>
            <p:cNvSpPr>
              <a:spLocks noChangeArrowheads="1"/>
            </p:cNvSpPr>
            <p:nvPr/>
          </p:nvSpPr>
          <p:spPr bwMode="auto">
            <a:xfrm>
              <a:off x="3312" y="1248"/>
              <a:ext cx="2112" cy="646"/>
            </a:xfrm>
            <a:prstGeom prst="rect">
              <a:avLst/>
            </a:prstGeom>
            <a:noFill/>
            <a:ln w="9525">
              <a:noFill/>
              <a:miter lim="800000"/>
              <a:headEnd/>
              <a:tailEnd/>
            </a:ln>
            <a:effectLst/>
          </p:spPr>
          <p:txBody>
            <a:bodyPr>
              <a:spAutoFit/>
            </a:bodyPr>
            <a:lstStyle/>
            <a:p>
              <a:pPr eaLnBrk="0" hangingPunct="0">
                <a:lnSpc>
                  <a:spcPct val="80000"/>
                </a:lnSpc>
                <a:spcBef>
                  <a:spcPct val="50000"/>
                </a:spcBef>
                <a:buFontTx/>
                <a:buChar char="•"/>
              </a:pPr>
              <a:r>
                <a:rPr lang="en-US">
                  <a:solidFill>
                    <a:srgbClr val="FFFFFF"/>
                  </a:solidFill>
                </a:rPr>
                <a:t>  Pack removal</a:t>
              </a:r>
            </a:p>
            <a:p>
              <a:pPr eaLnBrk="0" hangingPunct="0">
                <a:lnSpc>
                  <a:spcPct val="80000"/>
                </a:lnSpc>
                <a:spcBef>
                  <a:spcPct val="50000"/>
                </a:spcBef>
                <a:buFontTx/>
                <a:buChar char="•"/>
              </a:pPr>
              <a:r>
                <a:rPr lang="en-US">
                  <a:solidFill>
                    <a:srgbClr val="FFFFFF"/>
                  </a:solidFill>
                </a:rPr>
                <a:t>  Definitive repairs</a:t>
              </a:r>
            </a:p>
            <a:p>
              <a:pPr eaLnBrk="0" hangingPunct="0">
                <a:lnSpc>
                  <a:spcPct val="80000"/>
                </a:lnSpc>
                <a:spcBef>
                  <a:spcPct val="50000"/>
                </a:spcBef>
                <a:buFontTx/>
                <a:buChar char="•"/>
              </a:pPr>
              <a:r>
                <a:rPr lang="en-US">
                  <a:solidFill>
                    <a:srgbClr val="FFFFFF"/>
                  </a:solidFill>
                </a:rPr>
                <a:t>  Closure ?</a:t>
              </a:r>
              <a:endParaRPr lang="en-US">
                <a:solidFill>
                  <a:schemeClr val="bg1"/>
                </a:solidFill>
              </a:endParaRPr>
            </a:p>
          </p:txBody>
        </p:sp>
        <p:sp>
          <p:nvSpPr>
            <p:cNvPr id="30733" name="Text Box 13"/>
            <p:cNvSpPr txBox="1">
              <a:spLocks noChangeArrowheads="1"/>
            </p:cNvSpPr>
            <p:nvPr/>
          </p:nvSpPr>
          <p:spPr bwMode="auto">
            <a:xfrm>
              <a:off x="3264" y="1008"/>
              <a:ext cx="1776" cy="250"/>
            </a:xfrm>
            <a:prstGeom prst="rect">
              <a:avLst/>
            </a:prstGeom>
            <a:noFill/>
            <a:ln w="9525">
              <a:noFill/>
              <a:miter lim="800000"/>
              <a:headEnd/>
              <a:tailEnd/>
            </a:ln>
            <a:effectLst/>
          </p:spPr>
          <p:txBody>
            <a:bodyPr>
              <a:spAutoFit/>
            </a:bodyPr>
            <a:lstStyle/>
            <a:p>
              <a:pPr eaLnBrk="0" hangingPunct="0">
                <a:spcBef>
                  <a:spcPct val="50000"/>
                </a:spcBef>
              </a:pPr>
              <a:endParaRPr lang="en-US" sz="2000">
                <a:solidFill>
                  <a:srgbClr val="00FFFF"/>
                </a:solidFill>
                <a:latin typeface="Times New Roman" pitchFamily="18" charset="0"/>
              </a:endParaRPr>
            </a:p>
          </p:txBody>
        </p:sp>
        <p:sp>
          <p:nvSpPr>
            <p:cNvPr id="30734" name="Rectangle 14"/>
            <p:cNvSpPr>
              <a:spLocks noChangeArrowheads="1"/>
            </p:cNvSpPr>
            <p:nvPr/>
          </p:nvSpPr>
          <p:spPr bwMode="auto">
            <a:xfrm>
              <a:off x="3264" y="1008"/>
              <a:ext cx="1632" cy="912"/>
            </a:xfrm>
            <a:prstGeom prst="rect">
              <a:avLst/>
            </a:prstGeom>
            <a:noFill/>
            <a:ln w="9525">
              <a:noFill/>
              <a:miter lim="800000"/>
              <a:headEnd/>
              <a:tailEnd/>
            </a:ln>
            <a:effectLst/>
          </p:spPr>
          <p:txBody>
            <a:bodyPr wrap="none" anchor="ctr"/>
            <a:lstStyle/>
            <a:p>
              <a:endParaRPr lang="en-US"/>
            </a:p>
          </p:txBody>
        </p:sp>
      </p:grpSp>
      <p:grpSp>
        <p:nvGrpSpPr>
          <p:cNvPr id="3" name="Group 15"/>
          <p:cNvGrpSpPr>
            <a:grpSpLocks/>
          </p:cNvGrpSpPr>
          <p:nvPr/>
        </p:nvGrpSpPr>
        <p:grpSpPr bwMode="auto">
          <a:xfrm>
            <a:off x="5791200" y="838200"/>
            <a:ext cx="3352800" cy="2063750"/>
            <a:chOff x="3456" y="2736"/>
            <a:chExt cx="2112" cy="1300"/>
          </a:xfrm>
        </p:grpSpPr>
        <p:sp>
          <p:nvSpPr>
            <p:cNvPr id="30736" name="Text Box 16"/>
            <p:cNvSpPr txBox="1">
              <a:spLocks noChangeArrowheads="1"/>
            </p:cNvSpPr>
            <p:nvPr/>
          </p:nvSpPr>
          <p:spPr bwMode="auto">
            <a:xfrm>
              <a:off x="3504" y="2976"/>
              <a:ext cx="2064" cy="1060"/>
            </a:xfrm>
            <a:prstGeom prst="rect">
              <a:avLst/>
            </a:prstGeom>
            <a:noFill/>
            <a:ln w="9525">
              <a:noFill/>
              <a:miter lim="800000"/>
              <a:headEnd/>
              <a:tailEnd/>
            </a:ln>
            <a:effectLst/>
          </p:spPr>
          <p:txBody>
            <a:bodyPr>
              <a:spAutoFit/>
            </a:bodyPr>
            <a:lstStyle/>
            <a:p>
              <a:pPr>
                <a:lnSpc>
                  <a:spcPct val="80000"/>
                </a:lnSpc>
                <a:spcBef>
                  <a:spcPct val="20000"/>
                </a:spcBef>
                <a:buFontTx/>
                <a:buChar char="•"/>
              </a:pPr>
              <a:r>
                <a:rPr lang="en-US">
                  <a:solidFill>
                    <a:srgbClr val="FFFFFF"/>
                  </a:solidFill>
                </a:rPr>
                <a:t>   Control hemorrhage</a:t>
              </a:r>
            </a:p>
            <a:p>
              <a:pPr>
                <a:lnSpc>
                  <a:spcPct val="80000"/>
                </a:lnSpc>
                <a:spcBef>
                  <a:spcPct val="20000"/>
                </a:spcBef>
                <a:buFontTx/>
                <a:buChar char="•"/>
              </a:pPr>
              <a:r>
                <a:rPr lang="en-US">
                  <a:solidFill>
                    <a:srgbClr val="FFFFFF"/>
                  </a:solidFill>
                </a:rPr>
                <a:t>   Control contamination</a:t>
              </a:r>
            </a:p>
            <a:p>
              <a:pPr>
                <a:lnSpc>
                  <a:spcPct val="80000"/>
                </a:lnSpc>
                <a:spcBef>
                  <a:spcPct val="20000"/>
                </a:spcBef>
                <a:buFontTx/>
                <a:buChar char="•"/>
              </a:pPr>
              <a:r>
                <a:rPr lang="en-US">
                  <a:solidFill>
                    <a:srgbClr val="FFFFFF"/>
                  </a:solidFill>
                </a:rPr>
                <a:t>   Intraabdominal packing</a:t>
              </a:r>
            </a:p>
            <a:p>
              <a:pPr>
                <a:lnSpc>
                  <a:spcPct val="80000"/>
                </a:lnSpc>
                <a:spcBef>
                  <a:spcPct val="20000"/>
                </a:spcBef>
                <a:buFontTx/>
                <a:buChar char="•"/>
              </a:pPr>
              <a:r>
                <a:rPr lang="en-US">
                  <a:solidFill>
                    <a:srgbClr val="FFFFFF"/>
                  </a:solidFill>
                </a:rPr>
                <a:t>   TAC</a:t>
              </a:r>
            </a:p>
            <a:p>
              <a:pPr>
                <a:spcBef>
                  <a:spcPct val="50000"/>
                </a:spcBef>
              </a:pPr>
              <a:endParaRPr lang="en-US" sz="2400">
                <a:solidFill>
                  <a:srgbClr val="FFFFFF"/>
                </a:solidFill>
                <a:latin typeface="Times New Roman" pitchFamily="18" charset="0"/>
              </a:endParaRPr>
            </a:p>
          </p:txBody>
        </p:sp>
        <p:sp>
          <p:nvSpPr>
            <p:cNvPr id="30737" name="Text Box 17"/>
            <p:cNvSpPr txBox="1">
              <a:spLocks noChangeArrowheads="1"/>
            </p:cNvSpPr>
            <p:nvPr/>
          </p:nvSpPr>
          <p:spPr bwMode="auto">
            <a:xfrm>
              <a:off x="3456" y="2736"/>
              <a:ext cx="1824" cy="250"/>
            </a:xfrm>
            <a:prstGeom prst="rect">
              <a:avLst/>
            </a:prstGeom>
            <a:noFill/>
            <a:ln w="9525">
              <a:noFill/>
              <a:miter lim="800000"/>
              <a:headEnd/>
              <a:tailEnd/>
            </a:ln>
            <a:effectLst/>
          </p:spPr>
          <p:txBody>
            <a:bodyPr>
              <a:spAutoFit/>
            </a:bodyPr>
            <a:lstStyle/>
            <a:p>
              <a:pPr eaLnBrk="0" hangingPunct="0">
                <a:spcBef>
                  <a:spcPct val="50000"/>
                </a:spcBef>
              </a:pPr>
              <a:r>
                <a:rPr lang="en-US" sz="2000">
                  <a:solidFill>
                    <a:srgbClr val="00FFFF"/>
                  </a:solidFill>
                </a:rPr>
                <a:t>DC I – OR (warmed)</a:t>
              </a:r>
              <a:endParaRPr lang="en-US" sz="2400">
                <a:latin typeface="Times New Roman" pitchFamily="18" charset="0"/>
              </a:endParaRPr>
            </a:p>
          </p:txBody>
        </p:sp>
      </p:grpSp>
      <p:sp>
        <p:nvSpPr>
          <p:cNvPr id="30738" name="Rectangle 18"/>
          <p:cNvSpPr>
            <a:spLocks noChangeArrowheads="1"/>
          </p:cNvSpPr>
          <p:nvPr/>
        </p:nvSpPr>
        <p:spPr bwMode="auto">
          <a:xfrm>
            <a:off x="5715000" y="838200"/>
            <a:ext cx="3200400" cy="1828800"/>
          </a:xfrm>
          <a:prstGeom prst="rect">
            <a:avLst/>
          </a:prstGeom>
          <a:noFill/>
          <a:ln w="9525">
            <a:solidFill>
              <a:srgbClr val="FFFFFF"/>
            </a:solidFill>
            <a:miter lim="800000"/>
            <a:headEnd/>
            <a:tailEnd/>
          </a:ln>
          <a:effectLst/>
        </p:spPr>
        <p:txBody>
          <a:bodyPr wrap="none" anchor="ctr"/>
          <a:lstStyle/>
          <a:p>
            <a:endParaRPr lang="en-US"/>
          </a:p>
        </p:txBody>
      </p:sp>
      <p:sp>
        <p:nvSpPr>
          <p:cNvPr id="30739" name="Text Box 19"/>
          <p:cNvSpPr txBox="1">
            <a:spLocks noChangeArrowheads="1"/>
          </p:cNvSpPr>
          <p:nvPr/>
        </p:nvSpPr>
        <p:spPr bwMode="auto">
          <a:xfrm>
            <a:off x="0" y="6521450"/>
            <a:ext cx="4648200" cy="336550"/>
          </a:xfrm>
          <a:prstGeom prst="rect">
            <a:avLst/>
          </a:prstGeom>
          <a:noFill/>
          <a:ln w="9525">
            <a:noFill/>
            <a:miter lim="800000"/>
            <a:headEnd/>
            <a:tailEnd/>
          </a:ln>
          <a:effectLst/>
        </p:spPr>
        <p:txBody>
          <a:bodyPr>
            <a:spAutoFit/>
          </a:bodyPr>
          <a:lstStyle/>
          <a:p>
            <a:pPr>
              <a:spcBef>
                <a:spcPct val="50000"/>
              </a:spcBef>
            </a:pPr>
            <a:r>
              <a:rPr lang="en-US" sz="1600">
                <a:solidFill>
                  <a:schemeClr val="bg1"/>
                </a:solidFill>
              </a:rPr>
              <a:t>Johnson, Gracias, Schwab, et al. </a:t>
            </a:r>
            <a:r>
              <a:rPr lang="en-US" sz="1600" i="1">
                <a:solidFill>
                  <a:schemeClr val="bg1"/>
                </a:solidFill>
              </a:rPr>
              <a:t>JTrauma</a:t>
            </a:r>
            <a:r>
              <a:rPr lang="en-US" sz="1600">
                <a:solidFill>
                  <a:schemeClr val="bg1"/>
                </a:solidFill>
              </a:rPr>
              <a:t> 2001.</a:t>
            </a:r>
          </a:p>
        </p:txBody>
      </p:sp>
      <p:sp>
        <p:nvSpPr>
          <p:cNvPr id="30740" name="Rectangle 20"/>
          <p:cNvSpPr>
            <a:spLocks noChangeArrowheads="1"/>
          </p:cNvSpPr>
          <p:nvPr/>
        </p:nvSpPr>
        <p:spPr bwMode="auto">
          <a:xfrm>
            <a:off x="5791200" y="3352800"/>
            <a:ext cx="2209800" cy="1524000"/>
          </a:xfrm>
          <a:prstGeom prst="rect">
            <a:avLst/>
          </a:prstGeom>
          <a:noFill/>
          <a:ln w="12700">
            <a:solidFill>
              <a:srgbClr val="FFFFFF"/>
            </a:solidFill>
            <a:miter lim="800000"/>
            <a:headEnd type="none" w="sm" len="sm"/>
            <a:tailEnd type="none" w="sm" len="sm"/>
          </a:ln>
          <a:effectLst/>
        </p:spPr>
        <p:txBody>
          <a:bodyPr wrap="none" anchor="ctr"/>
          <a:lstStyle/>
          <a:p>
            <a:endParaRPr lang="en-US"/>
          </a:p>
        </p:txBody>
      </p:sp>
      <p:sp>
        <p:nvSpPr>
          <p:cNvPr id="30741" name="Rectangle 21"/>
          <p:cNvSpPr>
            <a:spLocks noChangeArrowheads="1"/>
          </p:cNvSpPr>
          <p:nvPr/>
        </p:nvSpPr>
        <p:spPr bwMode="auto">
          <a:xfrm>
            <a:off x="6019800" y="3429000"/>
            <a:ext cx="1436688" cy="396875"/>
          </a:xfrm>
          <a:prstGeom prst="rect">
            <a:avLst/>
          </a:prstGeom>
          <a:noFill/>
          <a:ln w="12700">
            <a:noFill/>
            <a:miter lim="800000"/>
            <a:headEnd type="none" w="sm" len="sm"/>
            <a:tailEnd type="none" w="sm" len="sm"/>
          </a:ln>
          <a:effectLst/>
        </p:spPr>
        <p:txBody>
          <a:bodyPr wrap="none">
            <a:spAutoFit/>
          </a:bodyPr>
          <a:lstStyle/>
          <a:p>
            <a:pPr eaLnBrk="0" hangingPunct="0">
              <a:spcBef>
                <a:spcPct val="50000"/>
              </a:spcBef>
            </a:pPr>
            <a:r>
              <a:rPr lang="en-US" sz="2000">
                <a:solidFill>
                  <a:srgbClr val="00FFFF"/>
                </a:solidFill>
              </a:rPr>
              <a:t>DC III - OR</a:t>
            </a:r>
          </a:p>
        </p:txBody>
      </p:sp>
      <p:sp>
        <p:nvSpPr>
          <p:cNvPr id="30742" name="AutoShape 22"/>
          <p:cNvSpPr>
            <a:spLocks noChangeArrowheads="1"/>
          </p:cNvSpPr>
          <p:nvPr/>
        </p:nvSpPr>
        <p:spPr bwMode="auto">
          <a:xfrm>
            <a:off x="4191000" y="1524000"/>
            <a:ext cx="1524000" cy="381000"/>
          </a:xfrm>
          <a:prstGeom prst="rightArrow">
            <a:avLst>
              <a:gd name="adj1" fmla="val 50000"/>
              <a:gd name="adj2" fmla="val 100000"/>
            </a:avLst>
          </a:prstGeom>
          <a:solidFill>
            <a:srgbClr val="FFFFFF"/>
          </a:solidFill>
          <a:ln w="12700">
            <a:solidFill>
              <a:schemeClr val="tx1"/>
            </a:solidFill>
            <a:miter lim="800000"/>
            <a:headEnd type="none" w="sm" len="sm"/>
            <a:tailEnd type="none" w="sm" len="sm"/>
          </a:ln>
          <a:effectLst/>
        </p:spPr>
        <p:txBody>
          <a:bodyPr wrap="none" anchor="ctr"/>
          <a:lstStyle/>
          <a:p>
            <a:endParaRPr lang="en-US"/>
          </a:p>
        </p:txBody>
      </p:sp>
      <p:sp>
        <p:nvSpPr>
          <p:cNvPr id="30743" name="Line 23"/>
          <p:cNvSpPr>
            <a:spLocks noChangeShapeType="1"/>
          </p:cNvSpPr>
          <p:nvPr/>
        </p:nvSpPr>
        <p:spPr bwMode="auto">
          <a:xfrm flipH="1">
            <a:off x="3810000" y="2590800"/>
            <a:ext cx="1905000" cy="685800"/>
          </a:xfrm>
          <a:prstGeom prst="line">
            <a:avLst/>
          </a:prstGeom>
          <a:noFill/>
          <a:ln w="228600">
            <a:solidFill>
              <a:srgbClr val="FFFFFF"/>
            </a:solidFill>
            <a:round/>
            <a:headEnd type="none" w="sm" len="sm"/>
            <a:tailEnd type="triangle" w="sm" len="sm"/>
          </a:ln>
          <a:effectLst/>
        </p:spPr>
        <p:txBody>
          <a:bodyPr/>
          <a:lstStyle/>
          <a:p>
            <a:endParaRPr lang="en-US"/>
          </a:p>
        </p:txBody>
      </p:sp>
      <p:sp>
        <p:nvSpPr>
          <p:cNvPr id="30744" name="AutoShape 24"/>
          <p:cNvSpPr>
            <a:spLocks noChangeArrowheads="1"/>
          </p:cNvSpPr>
          <p:nvPr/>
        </p:nvSpPr>
        <p:spPr bwMode="auto">
          <a:xfrm>
            <a:off x="3886200" y="3962400"/>
            <a:ext cx="1828800" cy="381000"/>
          </a:xfrm>
          <a:prstGeom prst="rightArrow">
            <a:avLst>
              <a:gd name="adj1" fmla="val 50000"/>
              <a:gd name="adj2" fmla="val 120000"/>
            </a:avLst>
          </a:prstGeom>
          <a:solidFill>
            <a:srgbClr val="FFFFFF"/>
          </a:solidFill>
          <a:ln w="12700">
            <a:solidFill>
              <a:srgbClr val="FFFFFF"/>
            </a:solidFill>
            <a:miter lim="800000"/>
            <a:headEnd type="none" w="sm" len="sm"/>
            <a:tailEnd type="none" w="sm" len="sm"/>
          </a:ln>
          <a:effectLst/>
        </p:spPr>
        <p:txBody>
          <a:bodyPr wrap="none" anchor="ctr"/>
          <a:lstStyle/>
          <a:p>
            <a:endParaRPr lang="en-US"/>
          </a:p>
        </p:txBody>
      </p:sp>
      <p:sp>
        <p:nvSpPr>
          <p:cNvPr id="30745" name="Rectangle 25"/>
          <p:cNvSpPr>
            <a:spLocks noChangeArrowheads="1"/>
          </p:cNvSpPr>
          <p:nvPr/>
        </p:nvSpPr>
        <p:spPr bwMode="auto">
          <a:xfrm>
            <a:off x="3124200" y="5486400"/>
            <a:ext cx="3124200" cy="1143000"/>
          </a:xfrm>
          <a:prstGeom prst="rect">
            <a:avLst/>
          </a:prstGeom>
          <a:noFill/>
          <a:ln w="12700">
            <a:solidFill>
              <a:srgbClr val="FFFFFF"/>
            </a:solidFill>
            <a:miter lim="800000"/>
            <a:headEnd type="none" w="sm" len="sm"/>
            <a:tailEnd type="none" w="sm" len="sm"/>
          </a:ln>
          <a:effectLst/>
        </p:spPr>
        <p:txBody>
          <a:bodyPr wrap="none" anchor="ctr"/>
          <a:lstStyle/>
          <a:p>
            <a:endParaRPr lang="en-US"/>
          </a:p>
        </p:txBody>
      </p:sp>
      <p:sp>
        <p:nvSpPr>
          <p:cNvPr id="30746" name="Rectangle 26"/>
          <p:cNvSpPr>
            <a:spLocks noChangeArrowheads="1"/>
          </p:cNvSpPr>
          <p:nvPr/>
        </p:nvSpPr>
        <p:spPr bwMode="auto">
          <a:xfrm>
            <a:off x="3200400" y="5486400"/>
            <a:ext cx="1466850" cy="396875"/>
          </a:xfrm>
          <a:prstGeom prst="rect">
            <a:avLst/>
          </a:prstGeom>
          <a:noFill/>
          <a:ln w="12700">
            <a:noFill/>
            <a:miter lim="800000"/>
            <a:headEnd type="none" w="sm" len="sm"/>
            <a:tailEnd type="none" w="sm" len="sm"/>
          </a:ln>
          <a:effectLst/>
        </p:spPr>
        <p:txBody>
          <a:bodyPr wrap="none">
            <a:spAutoFit/>
          </a:bodyPr>
          <a:lstStyle/>
          <a:p>
            <a:pPr eaLnBrk="0" hangingPunct="0">
              <a:spcBef>
                <a:spcPct val="50000"/>
              </a:spcBef>
            </a:pPr>
            <a:r>
              <a:rPr lang="en-US" sz="2000">
                <a:solidFill>
                  <a:srgbClr val="00FFFF"/>
                </a:solidFill>
              </a:rPr>
              <a:t>DC IV - OR</a:t>
            </a:r>
          </a:p>
        </p:txBody>
      </p:sp>
      <p:sp>
        <p:nvSpPr>
          <p:cNvPr id="30747" name="Text Box 27"/>
          <p:cNvSpPr txBox="1">
            <a:spLocks noChangeArrowheads="1"/>
          </p:cNvSpPr>
          <p:nvPr/>
        </p:nvSpPr>
        <p:spPr bwMode="auto">
          <a:xfrm>
            <a:off x="3276600" y="5867400"/>
            <a:ext cx="2895600" cy="457200"/>
          </a:xfrm>
          <a:prstGeom prst="rect">
            <a:avLst/>
          </a:prstGeom>
          <a:noFill/>
          <a:ln w="12700">
            <a:noFill/>
            <a:miter lim="800000"/>
            <a:headEnd type="none" w="sm" len="sm"/>
            <a:tailEnd type="none" w="sm" len="sm"/>
          </a:ln>
          <a:effectLst/>
        </p:spPr>
        <p:txBody>
          <a:bodyPr>
            <a:spAutoFit/>
          </a:bodyPr>
          <a:lstStyle/>
          <a:p>
            <a:pPr eaLnBrk="0" hangingPunct="0">
              <a:spcBef>
                <a:spcPct val="50000"/>
              </a:spcBef>
              <a:buFontTx/>
              <a:buChar char="•"/>
            </a:pPr>
            <a:r>
              <a:rPr lang="en-US" sz="2400">
                <a:solidFill>
                  <a:srgbClr val="FFFFFF"/>
                </a:solidFill>
                <a:latin typeface="Times New Roman" pitchFamily="18" charset="0"/>
              </a:rPr>
              <a:t> Definitive Closure</a:t>
            </a:r>
          </a:p>
        </p:txBody>
      </p:sp>
      <p:sp>
        <p:nvSpPr>
          <p:cNvPr id="30748" name="AutoShape 28"/>
          <p:cNvSpPr>
            <a:spLocks noChangeArrowheads="1"/>
          </p:cNvSpPr>
          <p:nvPr/>
        </p:nvSpPr>
        <p:spPr bwMode="auto">
          <a:xfrm rot="10930465">
            <a:off x="6327775" y="4953000"/>
            <a:ext cx="1295400" cy="1316038"/>
          </a:xfrm>
          <a:custGeom>
            <a:avLst/>
            <a:gdLst>
              <a:gd name="G0" fmla="+- 15126 0 0"/>
              <a:gd name="G1" fmla="+- 2912 0 0"/>
              <a:gd name="G2" fmla="+- 12158 0 2912"/>
              <a:gd name="G3" fmla="+- G2 0 2912"/>
              <a:gd name="G4" fmla="*/ G3 32768 32059"/>
              <a:gd name="G5" fmla="*/ G4 1 2"/>
              <a:gd name="G6" fmla="+- 21600 0 15126"/>
              <a:gd name="G7" fmla="*/ G6 2912 6079"/>
              <a:gd name="G8" fmla="+- G7 15126 0"/>
              <a:gd name="T0" fmla="*/ 15126 w 21600"/>
              <a:gd name="T1" fmla="*/ 0 h 21600"/>
              <a:gd name="T2" fmla="*/ 15126 w 21600"/>
              <a:gd name="T3" fmla="*/ 12158 h 21600"/>
              <a:gd name="T4" fmla="*/ 3237 w 21600"/>
              <a:gd name="T5" fmla="*/ 21600 h 21600"/>
              <a:gd name="T6" fmla="*/ 21600 w 21600"/>
              <a:gd name="T7" fmla="*/ 6079 h 21600"/>
              <a:gd name="T8" fmla="*/ 17694720 60000 65536"/>
              <a:gd name="T9" fmla="*/ 5898240 60000 65536"/>
              <a:gd name="T10" fmla="*/ 5898240 60000 65536"/>
              <a:gd name="T11" fmla="*/ 0 60000 65536"/>
              <a:gd name="T12" fmla="*/ 12427 w 21600"/>
              <a:gd name="T13" fmla="*/ G1 h 21600"/>
              <a:gd name="T14" fmla="*/ G8 w 21600"/>
              <a:gd name="T15" fmla="*/ G2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solidFill>
            <a:srgbClr val="FFFFFF"/>
          </a:solidFill>
          <a:ln w="6350">
            <a:solidFill>
              <a:schemeClr val="tx1"/>
            </a:solidFill>
            <a:miter lim="800000"/>
            <a:headEnd type="none" w="sm" len="sm"/>
            <a:tailEnd type="none" w="sm" len="sm"/>
          </a:ln>
          <a:effectLst/>
        </p:spPr>
        <p:txBody>
          <a:bodyPr wrap="none" anchor="ctr"/>
          <a:lstStyle/>
          <a:p>
            <a:endParaRPr lang="en-US"/>
          </a:p>
        </p:txBody>
      </p:sp>
      <p:sp>
        <p:nvSpPr>
          <p:cNvPr id="30749" name="Text Box 29"/>
          <p:cNvSpPr txBox="1">
            <a:spLocks noChangeArrowheads="1"/>
          </p:cNvSpPr>
          <p:nvPr/>
        </p:nvSpPr>
        <p:spPr bwMode="auto">
          <a:xfrm>
            <a:off x="4267200" y="1363663"/>
            <a:ext cx="1219200" cy="336550"/>
          </a:xfrm>
          <a:prstGeom prst="rect">
            <a:avLst/>
          </a:prstGeom>
          <a:noFill/>
          <a:ln w="12700">
            <a:noFill/>
            <a:miter lim="800000"/>
            <a:headEnd type="none" w="sm" len="sm"/>
            <a:tailEnd type="none" w="sm" len="sm"/>
          </a:ln>
          <a:effectLst/>
        </p:spPr>
        <p:txBody>
          <a:bodyPr>
            <a:spAutoFit/>
          </a:bodyPr>
          <a:lstStyle/>
          <a:p>
            <a:pPr eaLnBrk="0" hangingPunct="0">
              <a:spcBef>
                <a:spcPct val="50000"/>
              </a:spcBef>
            </a:pPr>
            <a:r>
              <a:rPr lang="en-US" sz="1600" b="1">
                <a:solidFill>
                  <a:srgbClr val="FFFF00"/>
                </a:solidFill>
                <a:latin typeface="Times New Roman" pitchFamily="18" charset="0"/>
              </a:rPr>
              <a:t>Minutes</a:t>
            </a:r>
          </a:p>
        </p:txBody>
      </p:sp>
      <p:sp>
        <p:nvSpPr>
          <p:cNvPr id="30750" name="Text Box 30"/>
          <p:cNvSpPr txBox="1">
            <a:spLocks noChangeArrowheads="1"/>
          </p:cNvSpPr>
          <p:nvPr/>
        </p:nvSpPr>
        <p:spPr bwMode="auto">
          <a:xfrm rot="-1077979">
            <a:off x="4371975" y="2428875"/>
            <a:ext cx="1143000" cy="366713"/>
          </a:xfrm>
          <a:prstGeom prst="rect">
            <a:avLst/>
          </a:prstGeom>
          <a:noFill/>
          <a:ln w="12700">
            <a:noFill/>
            <a:miter lim="800000"/>
            <a:headEnd type="none" w="sm" len="sm"/>
            <a:tailEnd type="none" w="sm" len="sm"/>
          </a:ln>
          <a:effectLst/>
        </p:spPr>
        <p:txBody>
          <a:bodyPr>
            <a:spAutoFit/>
          </a:bodyPr>
          <a:lstStyle/>
          <a:p>
            <a:pPr eaLnBrk="0" hangingPunct="0">
              <a:spcBef>
                <a:spcPct val="50000"/>
              </a:spcBef>
            </a:pPr>
            <a:r>
              <a:rPr lang="en-US" b="1">
                <a:solidFill>
                  <a:srgbClr val="FFFF00"/>
                </a:solidFill>
                <a:latin typeface="Times New Roman" pitchFamily="18" charset="0"/>
              </a:rPr>
              <a:t>&lt; 2 hrs</a:t>
            </a:r>
          </a:p>
        </p:txBody>
      </p:sp>
      <p:sp>
        <p:nvSpPr>
          <p:cNvPr id="30751" name="Text Box 31"/>
          <p:cNvSpPr txBox="1">
            <a:spLocks noChangeArrowheads="1"/>
          </p:cNvSpPr>
          <p:nvPr/>
        </p:nvSpPr>
        <p:spPr bwMode="auto">
          <a:xfrm>
            <a:off x="4038600" y="3657600"/>
            <a:ext cx="1371600" cy="336550"/>
          </a:xfrm>
          <a:prstGeom prst="rect">
            <a:avLst/>
          </a:prstGeom>
          <a:noFill/>
          <a:ln w="12700">
            <a:noFill/>
            <a:miter lim="800000"/>
            <a:headEnd type="none" w="sm" len="sm"/>
            <a:tailEnd type="none" w="sm" len="sm"/>
          </a:ln>
          <a:effectLst/>
        </p:spPr>
        <p:txBody>
          <a:bodyPr>
            <a:spAutoFit/>
          </a:bodyPr>
          <a:lstStyle/>
          <a:p>
            <a:pPr eaLnBrk="0" hangingPunct="0">
              <a:spcBef>
                <a:spcPct val="50000"/>
              </a:spcBef>
            </a:pPr>
            <a:r>
              <a:rPr lang="en-US" sz="1600" b="1">
                <a:solidFill>
                  <a:srgbClr val="FFFF00"/>
                </a:solidFill>
                <a:latin typeface="Times New Roman" pitchFamily="18" charset="0"/>
              </a:rPr>
              <a:t>~24-36 hrs</a:t>
            </a:r>
          </a:p>
        </p:txBody>
      </p:sp>
      <p:sp>
        <p:nvSpPr>
          <p:cNvPr id="30752" name="Text Box 32"/>
          <p:cNvSpPr txBox="1">
            <a:spLocks noChangeArrowheads="1"/>
          </p:cNvSpPr>
          <p:nvPr/>
        </p:nvSpPr>
        <p:spPr bwMode="auto">
          <a:xfrm rot="-2104579">
            <a:off x="6934200" y="5867400"/>
            <a:ext cx="1143000" cy="336550"/>
          </a:xfrm>
          <a:prstGeom prst="rect">
            <a:avLst/>
          </a:prstGeom>
          <a:noFill/>
          <a:ln w="12700">
            <a:noFill/>
            <a:miter lim="800000"/>
            <a:headEnd type="none" w="sm" len="sm"/>
            <a:tailEnd type="none" w="sm" len="sm"/>
          </a:ln>
          <a:effectLst/>
        </p:spPr>
        <p:txBody>
          <a:bodyPr>
            <a:spAutoFit/>
          </a:bodyPr>
          <a:lstStyle/>
          <a:p>
            <a:pPr eaLnBrk="0" hangingPunct="0">
              <a:spcBef>
                <a:spcPct val="50000"/>
              </a:spcBef>
            </a:pPr>
            <a:r>
              <a:rPr lang="en-US" sz="1600" b="1">
                <a:solidFill>
                  <a:srgbClr val="FFFF00"/>
                </a:solidFill>
                <a:latin typeface="Times New Roman" pitchFamily="18" charset="0"/>
              </a:rPr>
              <a:t>48hrs –1yr</a:t>
            </a:r>
          </a:p>
        </p:txBody>
      </p:sp>
      <p:sp>
        <p:nvSpPr>
          <p:cNvPr id="31" name="Oval 30"/>
          <p:cNvSpPr/>
          <p:nvPr/>
        </p:nvSpPr>
        <p:spPr>
          <a:xfrm>
            <a:off x="2362200" y="5257800"/>
            <a:ext cx="4648200" cy="1600200"/>
          </a:xfrm>
          <a:prstGeom prst="ellipse">
            <a:avLst/>
          </a:prstGeom>
          <a:noFill/>
          <a:ln w="50800">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3314" name="Picture 2" descr="D:\slide scans\image-11.jpg"/>
          <p:cNvPicPr>
            <a:picLocks noChangeAspect="1" noChangeArrowheads="1"/>
          </p:cNvPicPr>
          <p:nvPr/>
        </p:nvPicPr>
        <p:blipFill>
          <a:blip r:embed="rId2" cstate="print"/>
          <a:srcRect/>
          <a:stretch>
            <a:fillRect/>
          </a:stretch>
        </p:blipFill>
        <p:spPr bwMode="auto">
          <a:xfrm>
            <a:off x="2343150" y="0"/>
            <a:ext cx="4505325" cy="6781800"/>
          </a:xfrm>
          <a:prstGeom prst="rect">
            <a:avLst/>
          </a:prstGeom>
          <a:noFill/>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220" name="Rectangle 4"/>
          <p:cNvSpPr>
            <a:spLocks noChangeArrowheads="1"/>
          </p:cNvSpPr>
          <p:nvPr/>
        </p:nvSpPr>
        <p:spPr bwMode="auto">
          <a:xfrm>
            <a:off x="609600" y="228600"/>
            <a:ext cx="7772400" cy="1143000"/>
          </a:xfrm>
          <a:prstGeom prst="rect">
            <a:avLst/>
          </a:prstGeom>
          <a:noFill/>
          <a:ln w="9525">
            <a:noFill/>
            <a:miter lim="800000"/>
            <a:headEnd/>
            <a:tailEnd/>
          </a:ln>
          <a:effectLst/>
        </p:spPr>
        <p:txBody>
          <a:bodyPr anchor="ctr"/>
          <a:lstStyle/>
          <a:p>
            <a:pPr algn="ctr"/>
            <a:r>
              <a:rPr lang="en-US" sz="4400">
                <a:solidFill>
                  <a:srgbClr val="FFFF00"/>
                </a:solidFill>
              </a:rPr>
              <a:t>Damage Control</a:t>
            </a:r>
          </a:p>
        </p:txBody>
      </p:sp>
      <p:grpSp>
        <p:nvGrpSpPr>
          <p:cNvPr id="9221" name="Group 5"/>
          <p:cNvGrpSpPr>
            <a:grpSpLocks/>
          </p:cNvGrpSpPr>
          <p:nvPr/>
        </p:nvGrpSpPr>
        <p:grpSpPr bwMode="auto">
          <a:xfrm>
            <a:off x="457200" y="1066800"/>
            <a:ext cx="2286000" cy="1905000"/>
            <a:chOff x="624" y="1488"/>
            <a:chExt cx="1440" cy="1200"/>
          </a:xfrm>
        </p:grpSpPr>
        <p:sp>
          <p:nvSpPr>
            <p:cNvPr id="9222" name="AutoShape 6"/>
            <p:cNvSpPr>
              <a:spLocks noChangeArrowheads="1"/>
            </p:cNvSpPr>
            <p:nvPr/>
          </p:nvSpPr>
          <p:spPr bwMode="auto">
            <a:xfrm>
              <a:off x="624" y="1488"/>
              <a:ext cx="1440" cy="1200"/>
            </a:xfrm>
            <a:prstGeom prst="irregularSeal1">
              <a:avLst/>
            </a:prstGeom>
            <a:solidFill>
              <a:srgbClr val="FF0000"/>
            </a:solidFill>
            <a:ln w="9525">
              <a:solidFill>
                <a:srgbClr val="FFFF00"/>
              </a:solidFill>
              <a:miter lim="800000"/>
              <a:headEnd/>
              <a:tailEnd/>
            </a:ln>
            <a:effectLst/>
          </p:spPr>
          <p:txBody>
            <a:bodyPr wrap="none" anchor="ctr"/>
            <a:lstStyle/>
            <a:p>
              <a:endParaRPr lang="en-US"/>
            </a:p>
          </p:txBody>
        </p:sp>
        <p:sp>
          <p:nvSpPr>
            <p:cNvPr id="9223" name="Text Box 7"/>
            <p:cNvSpPr txBox="1">
              <a:spLocks noChangeArrowheads="1"/>
            </p:cNvSpPr>
            <p:nvPr/>
          </p:nvSpPr>
          <p:spPr bwMode="auto">
            <a:xfrm>
              <a:off x="1008" y="1920"/>
              <a:ext cx="672" cy="327"/>
            </a:xfrm>
            <a:prstGeom prst="rect">
              <a:avLst/>
            </a:prstGeom>
            <a:noFill/>
            <a:ln w="9525">
              <a:noFill/>
              <a:miter lim="800000"/>
              <a:headEnd/>
              <a:tailEnd/>
            </a:ln>
            <a:effectLst/>
          </p:spPr>
          <p:txBody>
            <a:bodyPr>
              <a:spAutoFit/>
            </a:bodyPr>
            <a:lstStyle/>
            <a:p>
              <a:pPr eaLnBrk="0" hangingPunct="0">
                <a:spcBef>
                  <a:spcPct val="50000"/>
                </a:spcBef>
              </a:pPr>
              <a:r>
                <a:rPr lang="en-US" sz="2800">
                  <a:solidFill>
                    <a:srgbClr val="FFFF00"/>
                  </a:solidFill>
                  <a:latin typeface="Times New Roman" pitchFamily="18" charset="0"/>
                </a:rPr>
                <a:t>Event</a:t>
              </a:r>
              <a:endParaRPr lang="en-US" sz="2800">
                <a:solidFill>
                  <a:srgbClr val="FFFF00"/>
                </a:solidFill>
              </a:endParaRPr>
            </a:p>
          </p:txBody>
        </p:sp>
      </p:grpSp>
      <p:sp>
        <p:nvSpPr>
          <p:cNvPr id="9224" name="Line 8"/>
          <p:cNvSpPr>
            <a:spLocks noChangeShapeType="1"/>
          </p:cNvSpPr>
          <p:nvPr/>
        </p:nvSpPr>
        <p:spPr bwMode="auto">
          <a:xfrm rot="3481215">
            <a:off x="1749425" y="2524125"/>
            <a:ext cx="39688" cy="1182688"/>
          </a:xfrm>
          <a:prstGeom prst="line">
            <a:avLst/>
          </a:prstGeom>
          <a:noFill/>
          <a:ln w="38100">
            <a:solidFill>
              <a:srgbClr val="FFFF00"/>
            </a:solidFill>
            <a:round/>
            <a:headEnd/>
            <a:tailEnd type="triangle" w="med" len="med"/>
          </a:ln>
          <a:effectLst/>
        </p:spPr>
        <p:txBody>
          <a:bodyPr/>
          <a:lstStyle/>
          <a:p>
            <a:endParaRPr lang="en-US"/>
          </a:p>
        </p:txBody>
      </p:sp>
      <p:sp>
        <p:nvSpPr>
          <p:cNvPr id="9225" name="Line 9"/>
          <p:cNvSpPr>
            <a:spLocks noChangeShapeType="1"/>
          </p:cNvSpPr>
          <p:nvPr/>
        </p:nvSpPr>
        <p:spPr bwMode="auto">
          <a:xfrm>
            <a:off x="457200" y="3048000"/>
            <a:ext cx="4343400" cy="0"/>
          </a:xfrm>
          <a:prstGeom prst="line">
            <a:avLst/>
          </a:prstGeom>
          <a:noFill/>
          <a:ln w="25400">
            <a:solidFill>
              <a:srgbClr val="FFFF00"/>
            </a:solidFill>
            <a:round/>
            <a:headEnd type="triangle" w="med" len="med"/>
            <a:tailEnd type="triangle" w="med" len="med"/>
          </a:ln>
          <a:effectLst/>
        </p:spPr>
        <p:txBody>
          <a:bodyPr/>
          <a:lstStyle/>
          <a:p>
            <a:endParaRPr lang="en-US"/>
          </a:p>
        </p:txBody>
      </p:sp>
      <p:sp>
        <p:nvSpPr>
          <p:cNvPr id="9226" name="Text Box 10"/>
          <p:cNvSpPr txBox="1">
            <a:spLocks noChangeArrowheads="1"/>
          </p:cNvSpPr>
          <p:nvPr/>
        </p:nvSpPr>
        <p:spPr bwMode="auto">
          <a:xfrm>
            <a:off x="4953000" y="2743200"/>
            <a:ext cx="1066800" cy="519113"/>
          </a:xfrm>
          <a:prstGeom prst="rect">
            <a:avLst/>
          </a:prstGeom>
          <a:noFill/>
          <a:ln w="9525">
            <a:noFill/>
            <a:miter lim="800000"/>
            <a:headEnd/>
            <a:tailEnd/>
          </a:ln>
          <a:effectLst/>
        </p:spPr>
        <p:txBody>
          <a:bodyPr>
            <a:spAutoFit/>
          </a:bodyPr>
          <a:lstStyle/>
          <a:p>
            <a:pPr eaLnBrk="0" hangingPunct="0">
              <a:spcBef>
                <a:spcPct val="50000"/>
              </a:spcBef>
            </a:pPr>
            <a:r>
              <a:rPr lang="en-US" sz="2800">
                <a:solidFill>
                  <a:srgbClr val="FFFFFF"/>
                </a:solidFill>
              </a:rPr>
              <a:t>Time</a:t>
            </a:r>
            <a:endParaRPr lang="en-US" sz="2800">
              <a:solidFill>
                <a:schemeClr val="bg1"/>
              </a:solidFill>
            </a:endParaRPr>
          </a:p>
        </p:txBody>
      </p:sp>
      <p:sp>
        <p:nvSpPr>
          <p:cNvPr id="9227" name="Line 11"/>
          <p:cNvSpPr>
            <a:spLocks noChangeShapeType="1"/>
          </p:cNvSpPr>
          <p:nvPr/>
        </p:nvSpPr>
        <p:spPr bwMode="auto">
          <a:xfrm>
            <a:off x="5943600" y="3048000"/>
            <a:ext cx="1828800" cy="0"/>
          </a:xfrm>
          <a:prstGeom prst="line">
            <a:avLst/>
          </a:prstGeom>
          <a:noFill/>
          <a:ln w="25400">
            <a:solidFill>
              <a:srgbClr val="FFFF00"/>
            </a:solidFill>
            <a:round/>
            <a:headEnd type="triangle" w="med" len="med"/>
            <a:tailEnd type="triangle" w="med" len="med"/>
          </a:ln>
          <a:effectLst/>
        </p:spPr>
        <p:txBody>
          <a:bodyPr/>
          <a:lstStyle/>
          <a:p>
            <a:endParaRPr lang="en-US"/>
          </a:p>
        </p:txBody>
      </p:sp>
      <p:sp>
        <p:nvSpPr>
          <p:cNvPr id="9228" name="Text Box 12"/>
          <p:cNvSpPr txBox="1">
            <a:spLocks noChangeArrowheads="1"/>
          </p:cNvSpPr>
          <p:nvPr/>
        </p:nvSpPr>
        <p:spPr bwMode="auto">
          <a:xfrm>
            <a:off x="5105400" y="4648200"/>
            <a:ext cx="914400" cy="457200"/>
          </a:xfrm>
          <a:prstGeom prst="rect">
            <a:avLst/>
          </a:prstGeom>
          <a:noFill/>
          <a:ln w="9525">
            <a:noFill/>
            <a:miter lim="800000"/>
            <a:headEnd/>
            <a:tailEnd/>
          </a:ln>
          <a:effectLst/>
        </p:spPr>
        <p:txBody>
          <a:bodyPr>
            <a:spAutoFit/>
          </a:bodyPr>
          <a:lstStyle/>
          <a:p>
            <a:pPr eaLnBrk="0" hangingPunct="0">
              <a:spcBef>
                <a:spcPct val="50000"/>
              </a:spcBef>
            </a:pPr>
            <a:endParaRPr lang="en-US" sz="2400">
              <a:latin typeface="Times New Roman" pitchFamily="18" charset="0"/>
            </a:endParaRPr>
          </a:p>
        </p:txBody>
      </p:sp>
      <p:sp>
        <p:nvSpPr>
          <p:cNvPr id="9229" name="Rectangle 13"/>
          <p:cNvSpPr>
            <a:spLocks noChangeArrowheads="1"/>
          </p:cNvSpPr>
          <p:nvPr/>
        </p:nvSpPr>
        <p:spPr bwMode="auto">
          <a:xfrm>
            <a:off x="228600" y="3581400"/>
            <a:ext cx="1143000" cy="533400"/>
          </a:xfrm>
          <a:prstGeom prst="rect">
            <a:avLst/>
          </a:prstGeom>
          <a:solidFill>
            <a:schemeClr val="accent1"/>
          </a:solidFill>
          <a:ln w="9525">
            <a:solidFill>
              <a:srgbClr val="FFFF00"/>
            </a:solidFill>
            <a:miter lim="800000"/>
            <a:headEnd/>
            <a:tailEnd/>
          </a:ln>
          <a:effectLst/>
        </p:spPr>
        <p:txBody>
          <a:bodyPr wrap="none" anchor="ctr"/>
          <a:lstStyle/>
          <a:p>
            <a:endParaRPr lang="en-US"/>
          </a:p>
        </p:txBody>
      </p:sp>
      <p:sp>
        <p:nvSpPr>
          <p:cNvPr id="9230" name="Rectangle 14"/>
          <p:cNvSpPr>
            <a:spLocks noChangeArrowheads="1"/>
          </p:cNvSpPr>
          <p:nvPr/>
        </p:nvSpPr>
        <p:spPr bwMode="auto">
          <a:xfrm>
            <a:off x="1524000" y="3581400"/>
            <a:ext cx="1143000" cy="533400"/>
          </a:xfrm>
          <a:prstGeom prst="rect">
            <a:avLst/>
          </a:prstGeom>
          <a:solidFill>
            <a:schemeClr val="accent1"/>
          </a:solidFill>
          <a:ln w="9525">
            <a:solidFill>
              <a:srgbClr val="FFFF00"/>
            </a:solidFill>
            <a:miter lim="800000"/>
            <a:headEnd/>
            <a:tailEnd/>
          </a:ln>
          <a:effectLst/>
        </p:spPr>
        <p:txBody>
          <a:bodyPr wrap="none" anchor="ctr"/>
          <a:lstStyle/>
          <a:p>
            <a:endParaRPr lang="en-US"/>
          </a:p>
        </p:txBody>
      </p:sp>
      <p:sp>
        <p:nvSpPr>
          <p:cNvPr id="9231" name="Rectangle 15"/>
          <p:cNvSpPr>
            <a:spLocks noChangeArrowheads="1"/>
          </p:cNvSpPr>
          <p:nvPr/>
        </p:nvSpPr>
        <p:spPr bwMode="auto">
          <a:xfrm>
            <a:off x="2819400" y="3581400"/>
            <a:ext cx="1219200" cy="533400"/>
          </a:xfrm>
          <a:prstGeom prst="rect">
            <a:avLst/>
          </a:prstGeom>
          <a:solidFill>
            <a:schemeClr val="accent1"/>
          </a:solidFill>
          <a:ln w="9525">
            <a:solidFill>
              <a:srgbClr val="FFFF00"/>
            </a:solidFill>
            <a:miter lim="800000"/>
            <a:headEnd/>
            <a:tailEnd/>
          </a:ln>
          <a:effectLst/>
        </p:spPr>
        <p:txBody>
          <a:bodyPr wrap="none" anchor="ctr"/>
          <a:lstStyle/>
          <a:p>
            <a:endParaRPr lang="en-US"/>
          </a:p>
        </p:txBody>
      </p:sp>
      <p:sp>
        <p:nvSpPr>
          <p:cNvPr id="9232" name="Rectangle 16"/>
          <p:cNvSpPr>
            <a:spLocks noChangeArrowheads="1"/>
          </p:cNvSpPr>
          <p:nvPr/>
        </p:nvSpPr>
        <p:spPr bwMode="auto">
          <a:xfrm>
            <a:off x="4191000" y="3581400"/>
            <a:ext cx="1066800" cy="533400"/>
          </a:xfrm>
          <a:prstGeom prst="rect">
            <a:avLst/>
          </a:prstGeom>
          <a:solidFill>
            <a:schemeClr val="accent1"/>
          </a:solidFill>
          <a:ln w="9525">
            <a:solidFill>
              <a:srgbClr val="FFFF00"/>
            </a:solidFill>
            <a:miter lim="800000"/>
            <a:headEnd/>
            <a:tailEnd/>
          </a:ln>
          <a:effectLst/>
        </p:spPr>
        <p:txBody>
          <a:bodyPr wrap="none" anchor="ctr"/>
          <a:lstStyle/>
          <a:p>
            <a:endParaRPr lang="en-US"/>
          </a:p>
        </p:txBody>
      </p:sp>
      <p:sp>
        <p:nvSpPr>
          <p:cNvPr id="9233" name="Line 17"/>
          <p:cNvSpPr>
            <a:spLocks noChangeShapeType="1"/>
          </p:cNvSpPr>
          <p:nvPr/>
        </p:nvSpPr>
        <p:spPr bwMode="auto">
          <a:xfrm rot="-5351923">
            <a:off x="2705100" y="1493838"/>
            <a:ext cx="76200" cy="4724400"/>
          </a:xfrm>
          <a:prstGeom prst="line">
            <a:avLst/>
          </a:prstGeom>
          <a:noFill/>
          <a:ln w="38100">
            <a:solidFill>
              <a:srgbClr val="FFFF00"/>
            </a:solidFill>
            <a:round/>
            <a:headEnd/>
            <a:tailEnd type="triangle" w="med" len="med"/>
          </a:ln>
          <a:effectLst/>
        </p:spPr>
        <p:txBody>
          <a:bodyPr/>
          <a:lstStyle/>
          <a:p>
            <a:endParaRPr lang="en-US"/>
          </a:p>
        </p:txBody>
      </p:sp>
      <p:sp>
        <p:nvSpPr>
          <p:cNvPr id="9234" name="Text Box 18"/>
          <p:cNvSpPr txBox="1">
            <a:spLocks noChangeArrowheads="1"/>
          </p:cNvSpPr>
          <p:nvPr/>
        </p:nvSpPr>
        <p:spPr bwMode="auto">
          <a:xfrm>
            <a:off x="0" y="4343400"/>
            <a:ext cx="1905000" cy="457200"/>
          </a:xfrm>
          <a:prstGeom prst="rect">
            <a:avLst/>
          </a:prstGeom>
          <a:noFill/>
          <a:ln w="9525">
            <a:noFill/>
            <a:miter lim="800000"/>
            <a:headEnd/>
            <a:tailEnd/>
          </a:ln>
          <a:effectLst/>
        </p:spPr>
        <p:txBody>
          <a:bodyPr>
            <a:spAutoFit/>
          </a:bodyPr>
          <a:lstStyle/>
          <a:p>
            <a:pPr eaLnBrk="0" hangingPunct="0">
              <a:spcBef>
                <a:spcPct val="50000"/>
              </a:spcBef>
            </a:pPr>
            <a:r>
              <a:rPr lang="en-US" sz="2400">
                <a:solidFill>
                  <a:srgbClr val="FFFFFF"/>
                </a:solidFill>
              </a:rPr>
              <a:t>Prehospital</a:t>
            </a:r>
            <a:endParaRPr lang="en-US" sz="2400">
              <a:solidFill>
                <a:schemeClr val="bg1"/>
              </a:solidFill>
            </a:endParaRPr>
          </a:p>
        </p:txBody>
      </p:sp>
      <p:sp>
        <p:nvSpPr>
          <p:cNvPr id="9235" name="Text Box 19"/>
          <p:cNvSpPr txBox="1">
            <a:spLocks noChangeArrowheads="1"/>
          </p:cNvSpPr>
          <p:nvPr/>
        </p:nvSpPr>
        <p:spPr bwMode="auto">
          <a:xfrm>
            <a:off x="1905000" y="4343400"/>
            <a:ext cx="762000" cy="457200"/>
          </a:xfrm>
          <a:prstGeom prst="rect">
            <a:avLst/>
          </a:prstGeom>
          <a:noFill/>
          <a:ln w="9525">
            <a:noFill/>
            <a:miter lim="800000"/>
            <a:headEnd/>
            <a:tailEnd/>
          </a:ln>
          <a:effectLst/>
        </p:spPr>
        <p:txBody>
          <a:bodyPr>
            <a:spAutoFit/>
          </a:bodyPr>
          <a:lstStyle/>
          <a:p>
            <a:pPr eaLnBrk="0" hangingPunct="0">
              <a:spcBef>
                <a:spcPct val="50000"/>
              </a:spcBef>
            </a:pPr>
            <a:r>
              <a:rPr lang="en-US" sz="2400">
                <a:solidFill>
                  <a:srgbClr val="FFFFFF"/>
                </a:solidFill>
              </a:rPr>
              <a:t>ED</a:t>
            </a:r>
            <a:endParaRPr lang="en-US" sz="2400">
              <a:latin typeface="Times New Roman" pitchFamily="18" charset="0"/>
            </a:endParaRPr>
          </a:p>
        </p:txBody>
      </p:sp>
      <p:sp>
        <p:nvSpPr>
          <p:cNvPr id="9236" name="AutoShape 20"/>
          <p:cNvSpPr>
            <a:spLocks/>
          </p:cNvSpPr>
          <p:nvPr/>
        </p:nvSpPr>
        <p:spPr bwMode="auto">
          <a:xfrm rot="5499291">
            <a:off x="1031081" y="4302919"/>
            <a:ext cx="719138" cy="1714500"/>
          </a:xfrm>
          <a:prstGeom prst="rightBrace">
            <a:avLst>
              <a:gd name="adj1" fmla="val 19868"/>
              <a:gd name="adj2" fmla="val 50000"/>
            </a:avLst>
          </a:prstGeom>
          <a:noFill/>
          <a:ln w="9525">
            <a:solidFill>
              <a:srgbClr val="FFFF00"/>
            </a:solidFill>
            <a:round/>
            <a:headEnd/>
            <a:tailEnd/>
          </a:ln>
          <a:effectLst/>
        </p:spPr>
        <p:txBody>
          <a:bodyPr wrap="none" anchor="ctr"/>
          <a:lstStyle/>
          <a:p>
            <a:endParaRPr lang="en-US"/>
          </a:p>
        </p:txBody>
      </p:sp>
      <p:sp>
        <p:nvSpPr>
          <p:cNvPr id="9237" name="Text Box 21"/>
          <p:cNvSpPr txBox="1">
            <a:spLocks noChangeArrowheads="1"/>
          </p:cNvSpPr>
          <p:nvPr/>
        </p:nvSpPr>
        <p:spPr bwMode="auto">
          <a:xfrm>
            <a:off x="914400" y="5638800"/>
            <a:ext cx="1143000" cy="457200"/>
          </a:xfrm>
          <a:prstGeom prst="rect">
            <a:avLst/>
          </a:prstGeom>
          <a:noFill/>
          <a:ln w="9525">
            <a:noFill/>
            <a:miter lim="800000"/>
            <a:headEnd/>
            <a:tailEnd/>
          </a:ln>
          <a:effectLst/>
        </p:spPr>
        <p:txBody>
          <a:bodyPr>
            <a:spAutoFit/>
          </a:bodyPr>
          <a:lstStyle/>
          <a:p>
            <a:pPr eaLnBrk="0" hangingPunct="0">
              <a:spcBef>
                <a:spcPct val="50000"/>
              </a:spcBef>
            </a:pPr>
            <a:r>
              <a:rPr lang="en-US" sz="2400">
                <a:solidFill>
                  <a:srgbClr val="FFFFFF"/>
                </a:solidFill>
              </a:rPr>
              <a:t>ALS</a:t>
            </a:r>
            <a:endParaRPr lang="en-US" sz="2400">
              <a:solidFill>
                <a:schemeClr val="bg1"/>
              </a:solidFill>
            </a:endParaRPr>
          </a:p>
        </p:txBody>
      </p:sp>
      <p:sp>
        <p:nvSpPr>
          <p:cNvPr id="9238" name="Text Box 22"/>
          <p:cNvSpPr txBox="1">
            <a:spLocks noChangeArrowheads="1"/>
          </p:cNvSpPr>
          <p:nvPr/>
        </p:nvSpPr>
        <p:spPr bwMode="auto">
          <a:xfrm>
            <a:off x="2971800" y="4343400"/>
            <a:ext cx="990600" cy="457200"/>
          </a:xfrm>
          <a:prstGeom prst="rect">
            <a:avLst/>
          </a:prstGeom>
          <a:noFill/>
          <a:ln w="9525">
            <a:noFill/>
            <a:miter lim="800000"/>
            <a:headEnd/>
            <a:tailEnd/>
          </a:ln>
          <a:effectLst/>
        </p:spPr>
        <p:txBody>
          <a:bodyPr>
            <a:spAutoFit/>
          </a:bodyPr>
          <a:lstStyle/>
          <a:p>
            <a:pPr eaLnBrk="0" hangingPunct="0">
              <a:spcBef>
                <a:spcPct val="50000"/>
              </a:spcBef>
            </a:pPr>
            <a:r>
              <a:rPr lang="en-US" sz="2400">
                <a:solidFill>
                  <a:srgbClr val="FFFFFF"/>
                </a:solidFill>
              </a:rPr>
              <a:t>OR</a:t>
            </a:r>
            <a:endParaRPr lang="en-US" sz="2400">
              <a:solidFill>
                <a:schemeClr val="bg1"/>
              </a:solidFill>
            </a:endParaRPr>
          </a:p>
        </p:txBody>
      </p:sp>
      <p:sp>
        <p:nvSpPr>
          <p:cNvPr id="9239" name="Text Box 23"/>
          <p:cNvSpPr txBox="1">
            <a:spLocks noChangeArrowheads="1"/>
          </p:cNvSpPr>
          <p:nvPr/>
        </p:nvSpPr>
        <p:spPr bwMode="auto">
          <a:xfrm>
            <a:off x="4343400" y="4343400"/>
            <a:ext cx="838200" cy="457200"/>
          </a:xfrm>
          <a:prstGeom prst="rect">
            <a:avLst/>
          </a:prstGeom>
          <a:noFill/>
          <a:ln w="9525">
            <a:noFill/>
            <a:miter lim="800000"/>
            <a:headEnd/>
            <a:tailEnd/>
          </a:ln>
          <a:effectLst/>
        </p:spPr>
        <p:txBody>
          <a:bodyPr>
            <a:spAutoFit/>
          </a:bodyPr>
          <a:lstStyle/>
          <a:p>
            <a:pPr eaLnBrk="0" hangingPunct="0">
              <a:spcBef>
                <a:spcPct val="50000"/>
              </a:spcBef>
            </a:pPr>
            <a:r>
              <a:rPr lang="en-US" sz="2400">
                <a:solidFill>
                  <a:srgbClr val="FFFFFF"/>
                </a:solidFill>
              </a:rPr>
              <a:t>ICU</a:t>
            </a:r>
            <a:endParaRPr lang="en-US" sz="2400">
              <a:solidFill>
                <a:schemeClr val="bg1"/>
              </a:solidFill>
            </a:endParaRPr>
          </a:p>
        </p:txBody>
      </p:sp>
      <p:sp>
        <p:nvSpPr>
          <p:cNvPr id="9240" name="AutoShape 24"/>
          <p:cNvSpPr>
            <a:spLocks noChangeArrowheads="1"/>
          </p:cNvSpPr>
          <p:nvPr/>
        </p:nvSpPr>
        <p:spPr bwMode="auto">
          <a:xfrm>
            <a:off x="3124200" y="4724400"/>
            <a:ext cx="228600" cy="457200"/>
          </a:xfrm>
          <a:prstGeom prst="downArrow">
            <a:avLst>
              <a:gd name="adj1" fmla="val 50000"/>
              <a:gd name="adj2" fmla="val 50000"/>
            </a:avLst>
          </a:prstGeom>
          <a:solidFill>
            <a:schemeClr val="accent1"/>
          </a:solidFill>
          <a:ln w="9525">
            <a:solidFill>
              <a:schemeClr val="tx1"/>
            </a:solidFill>
            <a:miter lim="800000"/>
            <a:headEnd/>
            <a:tailEnd/>
          </a:ln>
          <a:effectLst/>
        </p:spPr>
        <p:txBody>
          <a:bodyPr wrap="none" anchor="ctr"/>
          <a:lstStyle/>
          <a:p>
            <a:endParaRPr lang="en-US"/>
          </a:p>
        </p:txBody>
      </p:sp>
      <p:sp>
        <p:nvSpPr>
          <p:cNvPr id="9241" name="Text Box 25"/>
          <p:cNvSpPr txBox="1">
            <a:spLocks noChangeArrowheads="1"/>
          </p:cNvSpPr>
          <p:nvPr/>
        </p:nvSpPr>
        <p:spPr bwMode="auto">
          <a:xfrm>
            <a:off x="4953000" y="5715000"/>
            <a:ext cx="1676400" cy="457200"/>
          </a:xfrm>
          <a:prstGeom prst="rect">
            <a:avLst/>
          </a:prstGeom>
          <a:noFill/>
          <a:ln w="9525">
            <a:noFill/>
            <a:miter lim="800000"/>
            <a:headEnd/>
            <a:tailEnd/>
          </a:ln>
          <a:effectLst/>
        </p:spPr>
        <p:txBody>
          <a:bodyPr>
            <a:spAutoFit/>
          </a:bodyPr>
          <a:lstStyle/>
          <a:p>
            <a:pPr eaLnBrk="0" hangingPunct="0">
              <a:spcBef>
                <a:spcPct val="50000"/>
              </a:spcBef>
            </a:pPr>
            <a:endParaRPr lang="en-US" sz="2400">
              <a:latin typeface="Times New Roman" pitchFamily="18" charset="0"/>
            </a:endParaRPr>
          </a:p>
        </p:txBody>
      </p:sp>
      <p:sp>
        <p:nvSpPr>
          <p:cNvPr id="9242" name="Text Box 26"/>
          <p:cNvSpPr txBox="1">
            <a:spLocks noChangeArrowheads="1"/>
          </p:cNvSpPr>
          <p:nvPr/>
        </p:nvSpPr>
        <p:spPr bwMode="auto">
          <a:xfrm>
            <a:off x="2286000" y="5305425"/>
            <a:ext cx="2514600" cy="1552575"/>
          </a:xfrm>
          <a:prstGeom prst="rect">
            <a:avLst/>
          </a:prstGeom>
          <a:noFill/>
          <a:ln w="9525">
            <a:noFill/>
            <a:miter lim="800000"/>
            <a:headEnd/>
            <a:tailEnd/>
          </a:ln>
          <a:effectLst/>
        </p:spPr>
        <p:txBody>
          <a:bodyPr>
            <a:spAutoFit/>
          </a:bodyPr>
          <a:lstStyle/>
          <a:p>
            <a:pPr eaLnBrk="0" hangingPunct="0">
              <a:spcBef>
                <a:spcPct val="50000"/>
              </a:spcBef>
            </a:pPr>
            <a:r>
              <a:rPr lang="en-US" sz="2400">
                <a:solidFill>
                  <a:srgbClr val="FFFFFF"/>
                </a:solidFill>
              </a:rPr>
              <a:t>Control bleeding</a:t>
            </a:r>
            <a:br>
              <a:rPr lang="en-US" sz="2400">
                <a:solidFill>
                  <a:srgbClr val="FFFFFF"/>
                </a:solidFill>
              </a:rPr>
            </a:br>
            <a:r>
              <a:rPr lang="en-US" sz="2400">
                <a:solidFill>
                  <a:srgbClr val="FFFFFF"/>
                </a:solidFill>
                <a:cs typeface="Times New Roman" pitchFamily="18" charset="0"/>
              </a:rPr>
              <a:t>• bleeding</a:t>
            </a:r>
            <a:br>
              <a:rPr lang="en-US" sz="2400">
                <a:solidFill>
                  <a:srgbClr val="FFFFFF"/>
                </a:solidFill>
                <a:cs typeface="Times New Roman" pitchFamily="18" charset="0"/>
              </a:rPr>
            </a:br>
            <a:r>
              <a:rPr lang="en-US" sz="2400">
                <a:solidFill>
                  <a:srgbClr val="FFFFFF"/>
                </a:solidFill>
                <a:cs typeface="Times New Roman" pitchFamily="18" charset="0"/>
              </a:rPr>
              <a:t>• contamination</a:t>
            </a:r>
            <a:br>
              <a:rPr lang="en-US" sz="2400">
                <a:solidFill>
                  <a:srgbClr val="FFFFFF"/>
                </a:solidFill>
                <a:cs typeface="Times New Roman" pitchFamily="18" charset="0"/>
              </a:rPr>
            </a:br>
            <a:r>
              <a:rPr lang="en-US" sz="2400">
                <a:solidFill>
                  <a:srgbClr val="FFFFFF"/>
                </a:solidFill>
                <a:cs typeface="Times New Roman" pitchFamily="18" charset="0"/>
              </a:rPr>
              <a:t>Pack</a:t>
            </a:r>
            <a:endParaRPr lang="en-US" sz="2400">
              <a:solidFill>
                <a:schemeClr val="bg1"/>
              </a:solidFill>
            </a:endParaRPr>
          </a:p>
        </p:txBody>
      </p:sp>
      <p:sp>
        <p:nvSpPr>
          <p:cNvPr id="9243" name="Rectangle 27"/>
          <p:cNvSpPr>
            <a:spLocks noChangeArrowheads="1"/>
          </p:cNvSpPr>
          <p:nvPr/>
        </p:nvSpPr>
        <p:spPr bwMode="auto">
          <a:xfrm>
            <a:off x="6781800" y="3581400"/>
            <a:ext cx="1066800" cy="533400"/>
          </a:xfrm>
          <a:prstGeom prst="rect">
            <a:avLst/>
          </a:prstGeom>
          <a:solidFill>
            <a:schemeClr val="accent1"/>
          </a:solidFill>
          <a:ln w="9525">
            <a:solidFill>
              <a:srgbClr val="FFFF00"/>
            </a:solidFill>
            <a:miter lim="800000"/>
            <a:headEnd/>
            <a:tailEnd/>
          </a:ln>
          <a:effectLst/>
        </p:spPr>
        <p:txBody>
          <a:bodyPr wrap="none" anchor="ctr"/>
          <a:lstStyle/>
          <a:p>
            <a:endParaRPr lang="en-US"/>
          </a:p>
        </p:txBody>
      </p:sp>
      <p:sp>
        <p:nvSpPr>
          <p:cNvPr id="9244" name="Rectangle 28"/>
          <p:cNvSpPr>
            <a:spLocks noChangeArrowheads="1"/>
          </p:cNvSpPr>
          <p:nvPr/>
        </p:nvSpPr>
        <p:spPr bwMode="auto">
          <a:xfrm>
            <a:off x="5562600" y="3581400"/>
            <a:ext cx="1066800" cy="533400"/>
          </a:xfrm>
          <a:prstGeom prst="rect">
            <a:avLst/>
          </a:prstGeom>
          <a:solidFill>
            <a:schemeClr val="accent1"/>
          </a:solidFill>
          <a:ln w="9525">
            <a:solidFill>
              <a:srgbClr val="FFFF00"/>
            </a:solidFill>
            <a:miter lim="800000"/>
            <a:headEnd/>
            <a:tailEnd/>
          </a:ln>
          <a:effectLst/>
        </p:spPr>
        <p:txBody>
          <a:bodyPr wrap="none" anchor="ctr"/>
          <a:lstStyle/>
          <a:p>
            <a:endParaRPr lang="en-US"/>
          </a:p>
        </p:txBody>
      </p:sp>
      <p:sp>
        <p:nvSpPr>
          <p:cNvPr id="9245" name="Rectangle 29"/>
          <p:cNvSpPr>
            <a:spLocks noChangeArrowheads="1"/>
          </p:cNvSpPr>
          <p:nvPr/>
        </p:nvSpPr>
        <p:spPr bwMode="auto">
          <a:xfrm>
            <a:off x="5791200" y="4343400"/>
            <a:ext cx="641350" cy="457200"/>
          </a:xfrm>
          <a:prstGeom prst="rect">
            <a:avLst/>
          </a:prstGeom>
          <a:noFill/>
          <a:ln w="9525">
            <a:noFill/>
            <a:miter lim="800000"/>
            <a:headEnd/>
            <a:tailEnd/>
          </a:ln>
          <a:effectLst/>
        </p:spPr>
        <p:txBody>
          <a:bodyPr wrap="none">
            <a:spAutoFit/>
          </a:bodyPr>
          <a:lstStyle/>
          <a:p>
            <a:pPr eaLnBrk="0" hangingPunct="0">
              <a:spcBef>
                <a:spcPct val="50000"/>
              </a:spcBef>
            </a:pPr>
            <a:r>
              <a:rPr lang="en-US" sz="2400">
                <a:solidFill>
                  <a:srgbClr val="FFFFFF"/>
                </a:solidFill>
              </a:rPr>
              <a:t>OR</a:t>
            </a:r>
            <a:endParaRPr lang="en-US" sz="2400">
              <a:solidFill>
                <a:schemeClr val="bg1"/>
              </a:solidFill>
            </a:endParaRPr>
          </a:p>
        </p:txBody>
      </p:sp>
      <p:sp>
        <p:nvSpPr>
          <p:cNvPr id="9246" name="Rectangle 30"/>
          <p:cNvSpPr>
            <a:spLocks noChangeArrowheads="1"/>
          </p:cNvSpPr>
          <p:nvPr/>
        </p:nvSpPr>
        <p:spPr bwMode="auto">
          <a:xfrm>
            <a:off x="7010400" y="4343400"/>
            <a:ext cx="709613" cy="457200"/>
          </a:xfrm>
          <a:prstGeom prst="rect">
            <a:avLst/>
          </a:prstGeom>
          <a:noFill/>
          <a:ln w="9525">
            <a:noFill/>
            <a:miter lim="800000"/>
            <a:headEnd/>
            <a:tailEnd/>
          </a:ln>
          <a:effectLst/>
        </p:spPr>
        <p:txBody>
          <a:bodyPr wrap="none">
            <a:spAutoFit/>
          </a:bodyPr>
          <a:lstStyle/>
          <a:p>
            <a:pPr eaLnBrk="0" hangingPunct="0"/>
            <a:r>
              <a:rPr lang="en-US" sz="2400">
                <a:solidFill>
                  <a:srgbClr val="FFFFFF"/>
                </a:solidFill>
              </a:rPr>
              <a:t>ICU</a:t>
            </a:r>
            <a:endParaRPr lang="en-US" sz="2400">
              <a:solidFill>
                <a:schemeClr val="bg1"/>
              </a:solidFill>
            </a:endParaRPr>
          </a:p>
        </p:txBody>
      </p:sp>
      <p:sp>
        <p:nvSpPr>
          <p:cNvPr id="9247" name="Text Box 31"/>
          <p:cNvSpPr txBox="1">
            <a:spLocks noChangeArrowheads="1"/>
          </p:cNvSpPr>
          <p:nvPr/>
        </p:nvSpPr>
        <p:spPr bwMode="auto">
          <a:xfrm>
            <a:off x="5562600" y="5257800"/>
            <a:ext cx="2514600" cy="1552575"/>
          </a:xfrm>
          <a:prstGeom prst="rect">
            <a:avLst/>
          </a:prstGeom>
          <a:noFill/>
          <a:ln w="9525">
            <a:noFill/>
            <a:miter lim="800000"/>
            <a:headEnd/>
            <a:tailEnd/>
          </a:ln>
          <a:effectLst/>
        </p:spPr>
        <p:txBody>
          <a:bodyPr>
            <a:spAutoFit/>
          </a:bodyPr>
          <a:lstStyle/>
          <a:p>
            <a:pPr eaLnBrk="0" hangingPunct="0">
              <a:spcBef>
                <a:spcPct val="50000"/>
              </a:spcBef>
            </a:pPr>
            <a:r>
              <a:rPr lang="en-US" sz="2400">
                <a:solidFill>
                  <a:srgbClr val="FFFFFF"/>
                </a:solidFill>
              </a:rPr>
              <a:t>Planned reoperation</a:t>
            </a:r>
            <a:br>
              <a:rPr lang="en-US" sz="2400">
                <a:solidFill>
                  <a:srgbClr val="FFFFFF"/>
                </a:solidFill>
              </a:rPr>
            </a:br>
            <a:r>
              <a:rPr lang="en-US" sz="2400">
                <a:solidFill>
                  <a:srgbClr val="FFFFFF"/>
                </a:solidFill>
                <a:cs typeface="Arial" charset="0"/>
              </a:rPr>
              <a:t>• reconstruction</a:t>
            </a:r>
            <a:br>
              <a:rPr lang="en-US" sz="2400">
                <a:solidFill>
                  <a:srgbClr val="FFFFFF"/>
                </a:solidFill>
                <a:cs typeface="Arial" charset="0"/>
              </a:rPr>
            </a:br>
            <a:r>
              <a:rPr lang="en-US" sz="2400">
                <a:solidFill>
                  <a:srgbClr val="FFFFFF"/>
                </a:solidFill>
                <a:cs typeface="Arial" charset="0"/>
              </a:rPr>
              <a:t>• repair</a:t>
            </a:r>
            <a:endParaRPr lang="en-US" sz="2400">
              <a:solidFill>
                <a:srgbClr val="FFFFFF"/>
              </a:solidFill>
            </a:endParaRPr>
          </a:p>
        </p:txBody>
      </p:sp>
      <p:sp>
        <p:nvSpPr>
          <p:cNvPr id="9248" name="AutoShape 32"/>
          <p:cNvSpPr>
            <a:spLocks noChangeArrowheads="1"/>
          </p:cNvSpPr>
          <p:nvPr/>
        </p:nvSpPr>
        <p:spPr bwMode="auto">
          <a:xfrm>
            <a:off x="6019800" y="4876800"/>
            <a:ext cx="228600" cy="457200"/>
          </a:xfrm>
          <a:prstGeom prst="downArrow">
            <a:avLst>
              <a:gd name="adj1" fmla="val 50000"/>
              <a:gd name="adj2" fmla="val 50000"/>
            </a:avLst>
          </a:prstGeom>
          <a:solidFill>
            <a:schemeClr val="accent1"/>
          </a:solidFill>
          <a:ln w="9525">
            <a:solidFill>
              <a:schemeClr val="tx1"/>
            </a:solidFill>
            <a:miter lim="800000"/>
            <a:headEnd/>
            <a:tailEnd/>
          </a:ln>
          <a:effectLst/>
        </p:spPr>
        <p:txBody>
          <a:bodyPr wrap="none" anchor="ctr"/>
          <a:lstStyle/>
          <a:p>
            <a:endParaRPr lang="en-US"/>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3252" name="Picture 4" descr="P1010003"/>
          <p:cNvPicPr>
            <a:picLocks noChangeAspect="1" noChangeArrowheads="1"/>
          </p:cNvPicPr>
          <p:nvPr/>
        </p:nvPicPr>
        <p:blipFill>
          <a:blip r:embed="rId2" cstate="print"/>
          <a:srcRect l="11224" r="7143" b="7483"/>
          <a:stretch>
            <a:fillRect/>
          </a:stretch>
        </p:blipFill>
        <p:spPr bwMode="auto">
          <a:xfrm>
            <a:off x="0" y="-7938"/>
            <a:ext cx="9144000" cy="6865938"/>
          </a:xfrm>
          <a:prstGeom prst="rect">
            <a:avLst/>
          </a:prstGeom>
          <a:noFill/>
        </p:spPr>
      </p:pic>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4276" name="Picture 4" descr="P1010010"/>
          <p:cNvPicPr>
            <a:picLocks noChangeAspect="1" noChangeArrowheads="1"/>
          </p:cNvPicPr>
          <p:nvPr/>
        </p:nvPicPr>
        <p:blipFill>
          <a:blip r:embed="rId2" cstate="print"/>
          <a:srcRect l="14607" t="7491" r="10112"/>
          <a:stretch>
            <a:fillRect/>
          </a:stretch>
        </p:blipFill>
        <p:spPr bwMode="auto">
          <a:xfrm>
            <a:off x="0" y="47625"/>
            <a:ext cx="9144000" cy="6810375"/>
          </a:xfrm>
          <a:prstGeom prst="rect">
            <a:avLst/>
          </a:prstGeom>
          <a:noFill/>
        </p:spPr>
      </p:pic>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5300" name="Picture 4"/>
          <p:cNvPicPr>
            <a:picLocks noChangeAspect="1" noChangeArrowheads="1"/>
          </p:cNvPicPr>
          <p:nvPr/>
        </p:nvPicPr>
        <p:blipFill>
          <a:blip r:embed="rId2" cstate="print"/>
          <a:srcRect/>
          <a:stretch>
            <a:fillRect/>
          </a:stretch>
        </p:blipFill>
        <p:spPr bwMode="auto">
          <a:xfrm>
            <a:off x="762000" y="1903413"/>
            <a:ext cx="7559675" cy="3430587"/>
          </a:xfrm>
          <a:prstGeom prst="rect">
            <a:avLst/>
          </a:prstGeom>
          <a:noFill/>
          <a:ln w="12700">
            <a:noFill/>
            <a:miter lim="800000"/>
            <a:headEnd type="none" w="sm" len="sm"/>
            <a:tailEnd type="none" w="sm" len="sm"/>
          </a:ln>
          <a:effectLst/>
        </p:spPr>
      </p:pic>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6324" name="Picture 4"/>
          <p:cNvPicPr>
            <a:picLocks noChangeAspect="1" noChangeArrowheads="1"/>
          </p:cNvPicPr>
          <p:nvPr/>
        </p:nvPicPr>
        <p:blipFill>
          <a:blip r:embed="rId2" cstate="print"/>
          <a:srcRect/>
          <a:stretch>
            <a:fillRect/>
          </a:stretch>
        </p:blipFill>
        <p:spPr bwMode="auto">
          <a:xfrm>
            <a:off x="838200" y="1066800"/>
            <a:ext cx="7473950" cy="3095625"/>
          </a:xfrm>
          <a:prstGeom prst="rect">
            <a:avLst/>
          </a:prstGeom>
          <a:noFill/>
          <a:ln w="12700">
            <a:noFill/>
            <a:miter lim="800000"/>
            <a:headEnd type="none" w="sm" len="sm"/>
            <a:tailEnd type="none" w="sm" len="sm"/>
          </a:ln>
          <a:effectLst/>
        </p:spPr>
      </p:pic>
      <p:sp>
        <p:nvSpPr>
          <p:cNvPr id="5" name="TextBox 4"/>
          <p:cNvSpPr txBox="1"/>
          <p:nvPr/>
        </p:nvSpPr>
        <p:spPr>
          <a:xfrm>
            <a:off x="762000" y="4572000"/>
            <a:ext cx="7924800" cy="1077218"/>
          </a:xfrm>
          <a:prstGeom prst="rect">
            <a:avLst/>
          </a:prstGeom>
          <a:noFill/>
        </p:spPr>
        <p:txBody>
          <a:bodyPr wrap="square" rtlCol="0">
            <a:spAutoFit/>
          </a:bodyPr>
          <a:lstStyle/>
          <a:p>
            <a:r>
              <a:rPr lang="en-US" sz="3200" dirty="0" smtClean="0">
                <a:solidFill>
                  <a:schemeClr val="bg1"/>
                </a:solidFill>
              </a:rPr>
              <a:t>May use underlay mesh as buttress</a:t>
            </a:r>
          </a:p>
          <a:p>
            <a:r>
              <a:rPr lang="en-US" sz="3200" dirty="0">
                <a:solidFill>
                  <a:schemeClr val="bg1"/>
                </a:solidFill>
              </a:rPr>
              <a:t>	</a:t>
            </a:r>
            <a:r>
              <a:rPr lang="en-US" sz="3200" dirty="0" err="1" smtClean="0">
                <a:solidFill>
                  <a:schemeClr val="bg1"/>
                </a:solidFill>
              </a:rPr>
              <a:t>Vicryl</a:t>
            </a:r>
            <a:r>
              <a:rPr lang="en-US" sz="3200" dirty="0" smtClean="0">
                <a:solidFill>
                  <a:schemeClr val="bg1"/>
                </a:solidFill>
              </a:rPr>
              <a:t> or Biologic</a:t>
            </a:r>
            <a:endParaRPr lang="en-US" sz="3200" dirty="0">
              <a:solidFill>
                <a:schemeClr val="bg1"/>
              </a:solidFill>
            </a:endParaRPr>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7348" name="Picture 4"/>
          <p:cNvPicPr>
            <a:picLocks noChangeAspect="1" noChangeArrowheads="1"/>
          </p:cNvPicPr>
          <p:nvPr/>
        </p:nvPicPr>
        <p:blipFill>
          <a:blip r:embed="rId2" cstate="print"/>
          <a:srcRect/>
          <a:stretch>
            <a:fillRect/>
          </a:stretch>
        </p:blipFill>
        <p:spPr bwMode="auto">
          <a:xfrm>
            <a:off x="1885950" y="152400"/>
            <a:ext cx="5200650" cy="6500813"/>
          </a:xfrm>
          <a:prstGeom prst="rect">
            <a:avLst/>
          </a:prstGeom>
          <a:noFill/>
        </p:spPr>
      </p:pic>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 Does it Work?</a:t>
            </a:r>
            <a:endParaRPr lang="en-US" dirty="0"/>
          </a:p>
        </p:txBody>
      </p:sp>
      <p:sp>
        <p:nvSpPr>
          <p:cNvPr id="3" name="Content Placeholder 2"/>
          <p:cNvSpPr>
            <a:spLocks noGrp="1"/>
          </p:cNvSpPr>
          <p:nvPr>
            <p:ph idx="1"/>
          </p:nvPr>
        </p:nvSpPr>
        <p:spPr/>
        <p:txBody>
          <a:bodyPr/>
          <a:lstStyle/>
          <a:p>
            <a:r>
              <a:rPr lang="en-US" dirty="0" smtClean="0"/>
              <a:t>No RCT</a:t>
            </a:r>
          </a:p>
          <a:p>
            <a:r>
              <a:rPr lang="en-US" dirty="0" smtClean="0"/>
              <a:t>Stone (1983)</a:t>
            </a:r>
          </a:p>
          <a:p>
            <a:pPr lvl="1"/>
            <a:r>
              <a:rPr lang="en-US" dirty="0" smtClean="0"/>
              <a:t>35% reduction in mortality following onset of </a:t>
            </a:r>
            <a:r>
              <a:rPr lang="en-US" dirty="0" err="1" smtClean="0"/>
              <a:t>coagulopathy</a:t>
            </a:r>
            <a:endParaRPr lang="en-US" dirty="0" smtClean="0"/>
          </a:p>
          <a:p>
            <a:r>
              <a:rPr lang="en-US" dirty="0" err="1" smtClean="0"/>
              <a:t>Rotondo</a:t>
            </a:r>
            <a:endParaRPr lang="en-US" dirty="0" smtClean="0"/>
          </a:p>
          <a:p>
            <a:pPr lvl="1"/>
            <a:r>
              <a:rPr lang="en-US" dirty="0" smtClean="0"/>
              <a:t>77% reduction in mortality with combined vascular/visceral injuries</a:t>
            </a:r>
          </a:p>
          <a:p>
            <a:pPr lvl="1"/>
            <a:endParaRPr lang="en-US" dirty="0" smtClean="0"/>
          </a:p>
          <a:p>
            <a:endParaRPr lang="en-US" dirty="0"/>
          </a:p>
        </p:txBody>
      </p:sp>
      <p:sp>
        <p:nvSpPr>
          <p:cNvPr id="4" name="TextBox 3"/>
          <p:cNvSpPr txBox="1"/>
          <p:nvPr/>
        </p:nvSpPr>
        <p:spPr>
          <a:xfrm>
            <a:off x="457200" y="5943600"/>
            <a:ext cx="4648200" cy="584776"/>
          </a:xfrm>
          <a:prstGeom prst="rect">
            <a:avLst/>
          </a:prstGeom>
          <a:noFill/>
        </p:spPr>
        <p:txBody>
          <a:bodyPr wrap="square" rtlCol="0">
            <a:spAutoFit/>
          </a:bodyPr>
          <a:lstStyle/>
          <a:p>
            <a:r>
              <a:rPr lang="en-US" sz="1600" dirty="0" smtClean="0">
                <a:solidFill>
                  <a:srgbClr val="FFFF00"/>
                </a:solidFill>
              </a:rPr>
              <a:t>Stone Ann </a:t>
            </a:r>
            <a:r>
              <a:rPr lang="en-US" sz="1600" dirty="0" err="1" smtClean="0">
                <a:solidFill>
                  <a:srgbClr val="FFFF00"/>
                </a:solidFill>
              </a:rPr>
              <a:t>Surg</a:t>
            </a:r>
            <a:r>
              <a:rPr lang="en-US" sz="1600" dirty="0" smtClean="0">
                <a:solidFill>
                  <a:srgbClr val="FFFF00"/>
                </a:solidFill>
              </a:rPr>
              <a:t> 197:532; 1983</a:t>
            </a:r>
          </a:p>
          <a:p>
            <a:r>
              <a:rPr lang="en-US" sz="1600" dirty="0" err="1" smtClean="0">
                <a:solidFill>
                  <a:srgbClr val="FFFF00"/>
                </a:solidFill>
              </a:rPr>
              <a:t>Rotondo</a:t>
            </a:r>
            <a:r>
              <a:rPr lang="en-US" sz="1600" dirty="0" smtClean="0">
                <a:solidFill>
                  <a:srgbClr val="FFFF00"/>
                </a:solidFill>
              </a:rPr>
              <a:t> J Trauma 35:375; 1993</a:t>
            </a:r>
            <a:endParaRPr lang="en-US" sz="1600" dirty="0">
              <a:solidFill>
                <a:srgbClr val="FFFF00"/>
              </a:solidFill>
            </a:endParaRPr>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Evolution of Damage Control</a:t>
            </a:r>
            <a:endParaRPr lang="en-US" dirty="0"/>
          </a:p>
        </p:txBody>
      </p:sp>
      <p:sp>
        <p:nvSpPr>
          <p:cNvPr id="3" name="Content Placeholder 2"/>
          <p:cNvSpPr>
            <a:spLocks noGrp="1"/>
          </p:cNvSpPr>
          <p:nvPr>
            <p:ph idx="1"/>
          </p:nvPr>
        </p:nvSpPr>
        <p:spPr>
          <a:xfrm>
            <a:off x="457200" y="1600200"/>
            <a:ext cx="8458200" cy="4525963"/>
          </a:xfrm>
        </p:spPr>
        <p:txBody>
          <a:bodyPr/>
          <a:lstStyle/>
          <a:p>
            <a:r>
              <a:rPr lang="en-US" dirty="0" smtClean="0"/>
              <a:t>Vascular – temporary shunts</a:t>
            </a:r>
          </a:p>
          <a:p>
            <a:r>
              <a:rPr lang="en-US" dirty="0" smtClean="0"/>
              <a:t>Orthopedics – external fixation</a:t>
            </a:r>
          </a:p>
          <a:p>
            <a:r>
              <a:rPr lang="en-US" dirty="0" smtClean="0"/>
              <a:t>Neurosurgery – </a:t>
            </a:r>
            <a:r>
              <a:rPr lang="en-US" dirty="0" err="1" smtClean="0"/>
              <a:t>craniectomy</a:t>
            </a:r>
            <a:r>
              <a:rPr lang="en-US" dirty="0" smtClean="0"/>
              <a:t>, early decompression and posterior/external fixation</a:t>
            </a:r>
          </a:p>
          <a:p>
            <a:r>
              <a:rPr lang="en-US" dirty="0" smtClean="0"/>
              <a:t>Cardiac – Open Chest</a:t>
            </a:r>
          </a:p>
          <a:p>
            <a:r>
              <a:rPr lang="en-US" dirty="0" smtClean="0"/>
              <a:t>Resuscitation – minimize </a:t>
            </a:r>
            <a:r>
              <a:rPr lang="en-US" dirty="0" err="1" smtClean="0"/>
              <a:t>cystalloid</a:t>
            </a:r>
            <a:r>
              <a:rPr lang="en-US" dirty="0" smtClean="0"/>
              <a:t>, Plasma Based</a:t>
            </a:r>
            <a:endParaRPr lang="en-US" dirty="0"/>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Future Challenges</a:t>
            </a:r>
            <a:endParaRPr lang="en-US" dirty="0"/>
          </a:p>
        </p:txBody>
      </p:sp>
      <p:sp>
        <p:nvSpPr>
          <p:cNvPr id="3" name="Content Placeholder 2"/>
          <p:cNvSpPr>
            <a:spLocks noGrp="1"/>
          </p:cNvSpPr>
          <p:nvPr>
            <p:ph idx="1"/>
          </p:nvPr>
        </p:nvSpPr>
        <p:spPr>
          <a:xfrm>
            <a:off x="381000" y="1143000"/>
            <a:ext cx="8229600" cy="4525963"/>
          </a:xfrm>
        </p:spPr>
        <p:txBody>
          <a:bodyPr/>
          <a:lstStyle/>
          <a:p>
            <a:r>
              <a:rPr lang="en-US" dirty="0" smtClean="0"/>
              <a:t>What to do with the </a:t>
            </a:r>
            <a:r>
              <a:rPr lang="en-US" dirty="0" err="1" smtClean="0"/>
              <a:t>unclosable</a:t>
            </a:r>
            <a:r>
              <a:rPr lang="en-US" dirty="0" smtClean="0"/>
              <a:t> abdomen</a:t>
            </a:r>
          </a:p>
          <a:p>
            <a:r>
              <a:rPr lang="en-US" dirty="0" smtClean="0"/>
              <a:t>The ideal mesh product</a:t>
            </a:r>
          </a:p>
          <a:p>
            <a:pPr lvl="1"/>
            <a:r>
              <a:rPr lang="en-US" dirty="0" smtClean="0"/>
              <a:t>Relatively inert/minimal inflammation</a:t>
            </a:r>
          </a:p>
          <a:p>
            <a:pPr lvl="1"/>
            <a:r>
              <a:rPr lang="en-US" dirty="0" smtClean="0"/>
              <a:t>Non adherent to bowel/viscera</a:t>
            </a:r>
          </a:p>
          <a:p>
            <a:pPr lvl="1"/>
            <a:r>
              <a:rPr lang="en-US" dirty="0" smtClean="0"/>
              <a:t>Very small porosity </a:t>
            </a:r>
          </a:p>
          <a:p>
            <a:pPr lvl="1"/>
            <a:r>
              <a:rPr lang="en-US" dirty="0" smtClean="0"/>
              <a:t>Water/small protein permeable</a:t>
            </a:r>
          </a:p>
          <a:p>
            <a:pPr lvl="1"/>
            <a:r>
              <a:rPr lang="en-US" dirty="0" smtClean="0"/>
              <a:t>Resists infection</a:t>
            </a:r>
          </a:p>
          <a:p>
            <a:pPr lvl="1"/>
            <a:r>
              <a:rPr lang="en-US" dirty="0" smtClean="0"/>
              <a:t>Dissolves in 2-3 weeks leaving granulation behind</a:t>
            </a:r>
          </a:p>
          <a:p>
            <a:pPr lvl="1"/>
            <a:r>
              <a:rPr lang="en-US" dirty="0" smtClean="0"/>
              <a:t>Strong</a:t>
            </a:r>
          </a:p>
        </p:txBody>
      </p:sp>
    </p:spTree>
  </p:cSld>
  <p:clrMapOvr>
    <a:masterClrMapping/>
  </p:clrMapOvr>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Recommended Reading</a:t>
            </a:r>
            <a:endParaRPr lang="en-US" dirty="0"/>
          </a:p>
        </p:txBody>
      </p:sp>
      <p:sp>
        <p:nvSpPr>
          <p:cNvPr id="3" name="Content Placeholder 2"/>
          <p:cNvSpPr>
            <a:spLocks noGrp="1"/>
          </p:cNvSpPr>
          <p:nvPr>
            <p:ph idx="1"/>
          </p:nvPr>
        </p:nvSpPr>
        <p:spPr/>
        <p:txBody>
          <a:bodyPr/>
          <a:lstStyle/>
          <a:p>
            <a:r>
              <a:rPr lang="en-US" dirty="0" smtClean="0"/>
              <a:t>Injury 2004; volume 35</a:t>
            </a:r>
          </a:p>
          <a:p>
            <a:pPr lvl="1"/>
            <a:r>
              <a:rPr lang="en-US" dirty="0" smtClean="0"/>
              <a:t>Dedicated to damage control</a:t>
            </a:r>
            <a:endParaRPr lang="en-US" dirty="0"/>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0">
  <p:cSld>
    <p:spTree>
      <p:nvGrpSpPr>
        <p:cNvPr id="1" name=""/>
        <p:cNvGrpSpPr/>
        <p:nvPr/>
      </p:nvGrpSpPr>
      <p:grpSpPr>
        <a:xfrm>
          <a:off x="0" y="0"/>
          <a:ext cx="0" cy="0"/>
          <a:chOff x="0" y="0"/>
          <a:chExt cx="0" cy="0"/>
        </a:xfrm>
      </p:grpSpPr>
      <p:pic>
        <p:nvPicPr>
          <p:cNvPr id="120834" name="Picture 2" descr="Upmc"/>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120835" name="AutoShape 3"/>
          <p:cNvSpPr>
            <a:spLocks noChangeArrowheads="1"/>
          </p:cNvSpPr>
          <p:nvPr/>
        </p:nvSpPr>
        <p:spPr bwMode="auto">
          <a:xfrm>
            <a:off x="5791200" y="1828800"/>
            <a:ext cx="381000" cy="914400"/>
          </a:xfrm>
          <a:prstGeom prst="upArrow">
            <a:avLst>
              <a:gd name="adj1" fmla="val 50000"/>
              <a:gd name="adj2" fmla="val 60000"/>
            </a:avLst>
          </a:prstGeom>
          <a:solidFill>
            <a:schemeClr val="bg1"/>
          </a:solidFill>
          <a:ln w="9525">
            <a:noFill/>
            <a:miter lim="800000"/>
            <a:headEnd/>
            <a:tailEnd/>
          </a:ln>
          <a:effectLst/>
        </p:spPr>
        <p:txBody>
          <a:bodyPr wrap="none" anchor="ctr"/>
          <a:lstStyle/>
          <a:p>
            <a:endParaRPr lang="en-US"/>
          </a:p>
        </p:txBody>
      </p:sp>
      <p:sp>
        <p:nvSpPr>
          <p:cNvPr id="120836" name="Line 4"/>
          <p:cNvSpPr>
            <a:spLocks noChangeShapeType="1"/>
          </p:cNvSpPr>
          <p:nvPr/>
        </p:nvSpPr>
        <p:spPr bwMode="auto">
          <a:xfrm>
            <a:off x="5943600" y="2057400"/>
            <a:ext cx="0" cy="457200"/>
          </a:xfrm>
          <a:prstGeom prst="line">
            <a:avLst/>
          </a:prstGeom>
          <a:noFill/>
          <a:ln w="9525">
            <a:noFill/>
            <a:round/>
            <a:headEnd/>
            <a:tailEnd type="triangle" w="med" len="med"/>
          </a:ln>
          <a:effectLst/>
        </p:spPr>
        <p:txBody>
          <a:bodyPr/>
          <a:lstStyle/>
          <a:p>
            <a:endParaRPr lang="en-US"/>
          </a:p>
        </p:txBody>
      </p:sp>
      <p:sp>
        <p:nvSpPr>
          <p:cNvPr id="120837" name="Text Box 5"/>
          <p:cNvSpPr txBox="1">
            <a:spLocks noChangeArrowheads="1"/>
          </p:cNvSpPr>
          <p:nvPr/>
        </p:nvSpPr>
        <p:spPr bwMode="auto">
          <a:xfrm rot="33710">
            <a:off x="4495800" y="2665413"/>
            <a:ext cx="3354388" cy="396875"/>
          </a:xfrm>
          <a:prstGeom prst="rect">
            <a:avLst/>
          </a:prstGeom>
          <a:noFill/>
          <a:ln w="9525">
            <a:noFill/>
            <a:miter lim="800000"/>
            <a:headEnd/>
            <a:tailEnd/>
          </a:ln>
          <a:effectLst/>
        </p:spPr>
        <p:txBody>
          <a:bodyPr>
            <a:spAutoFit/>
          </a:bodyPr>
          <a:lstStyle/>
          <a:p>
            <a:pPr algn="ctr" eaLnBrk="0" hangingPunct="0">
              <a:spcBef>
                <a:spcPct val="50000"/>
              </a:spcBef>
            </a:pPr>
            <a:r>
              <a:rPr lang="en-US" sz="2000" b="1">
                <a:solidFill>
                  <a:schemeClr val="accent2"/>
                </a:solidFill>
                <a:latin typeface="Times New Roman" pitchFamily="18" charset="0"/>
              </a:rPr>
              <a:t>Helicopter YES</a:t>
            </a:r>
          </a:p>
        </p:txBody>
      </p:sp>
      <p:sp>
        <p:nvSpPr>
          <p:cNvPr id="120838" name="Line 6"/>
          <p:cNvSpPr>
            <a:spLocks noChangeShapeType="1"/>
          </p:cNvSpPr>
          <p:nvPr/>
        </p:nvSpPr>
        <p:spPr bwMode="auto">
          <a:xfrm>
            <a:off x="7010400" y="4495800"/>
            <a:ext cx="0" cy="914400"/>
          </a:xfrm>
          <a:prstGeom prst="line">
            <a:avLst/>
          </a:prstGeom>
          <a:noFill/>
          <a:ln w="117475">
            <a:solidFill>
              <a:schemeClr val="bg1"/>
            </a:solidFill>
            <a:round/>
            <a:headEnd/>
            <a:tailEnd type="triangle" w="med" len="med"/>
          </a:ln>
          <a:effectLst/>
        </p:spPr>
        <p:txBody>
          <a:bodyPr/>
          <a:lstStyle/>
          <a:p>
            <a:endParaRPr lang="en-US"/>
          </a:p>
        </p:txBody>
      </p:sp>
      <p:sp>
        <p:nvSpPr>
          <p:cNvPr id="120839" name="Text Box 7"/>
          <p:cNvSpPr txBox="1">
            <a:spLocks noChangeArrowheads="1"/>
          </p:cNvSpPr>
          <p:nvPr/>
        </p:nvSpPr>
        <p:spPr bwMode="auto">
          <a:xfrm rot="-712432">
            <a:off x="5711825" y="4111625"/>
            <a:ext cx="2349500" cy="854075"/>
          </a:xfrm>
          <a:prstGeom prst="rect">
            <a:avLst/>
          </a:prstGeom>
          <a:noFill/>
          <a:ln w="15875">
            <a:noFill/>
            <a:miter lim="800000"/>
            <a:headEnd/>
            <a:tailEnd/>
          </a:ln>
          <a:effectLst/>
        </p:spPr>
        <p:txBody>
          <a:bodyPr>
            <a:spAutoFit/>
          </a:bodyPr>
          <a:lstStyle/>
          <a:p>
            <a:pPr algn="ctr" eaLnBrk="0" hangingPunct="0">
              <a:spcBef>
                <a:spcPct val="50000"/>
              </a:spcBef>
            </a:pPr>
            <a:r>
              <a:rPr lang="en-US" sz="2000" b="1">
                <a:solidFill>
                  <a:schemeClr val="accent2"/>
                </a:solidFill>
                <a:latin typeface="Times New Roman" pitchFamily="18" charset="0"/>
              </a:rPr>
              <a:t>Helicopter NO</a:t>
            </a:r>
          </a:p>
          <a:p>
            <a:pPr algn="ctr" eaLnBrk="0" hangingPunct="0">
              <a:spcBef>
                <a:spcPct val="50000"/>
              </a:spcBef>
            </a:pPr>
            <a:endParaRPr lang="en-US" sz="2000" b="1">
              <a:solidFill>
                <a:schemeClr val="accent2"/>
              </a:solidFill>
              <a:latin typeface="Times New Roman" pitchFamily="18" charset="0"/>
            </a:endParaRPr>
          </a:p>
        </p:txBody>
      </p:sp>
      <p:sp>
        <p:nvSpPr>
          <p:cNvPr id="120840" name="Text Box 8"/>
          <p:cNvSpPr txBox="1">
            <a:spLocks noChangeArrowheads="1"/>
          </p:cNvSpPr>
          <p:nvPr/>
        </p:nvSpPr>
        <p:spPr bwMode="auto">
          <a:xfrm>
            <a:off x="3200400" y="3268663"/>
            <a:ext cx="1828800" cy="336550"/>
          </a:xfrm>
          <a:prstGeom prst="rect">
            <a:avLst/>
          </a:prstGeom>
          <a:noFill/>
          <a:ln w="15875">
            <a:noFill/>
            <a:miter lim="800000"/>
            <a:headEnd/>
            <a:tailEnd/>
          </a:ln>
          <a:effectLst/>
        </p:spPr>
        <p:txBody>
          <a:bodyPr>
            <a:spAutoFit/>
          </a:bodyPr>
          <a:lstStyle/>
          <a:p>
            <a:pPr algn="ctr" eaLnBrk="0" hangingPunct="0">
              <a:spcBef>
                <a:spcPct val="50000"/>
              </a:spcBef>
            </a:pPr>
            <a:endParaRPr lang="en-US" sz="1600">
              <a:solidFill>
                <a:srgbClr val="FFFFFF"/>
              </a:solidFill>
              <a:latin typeface="Times New Roman" pitchFamily="18" charset="0"/>
            </a:endParaRPr>
          </a:p>
        </p:txBody>
      </p:sp>
      <p:sp>
        <p:nvSpPr>
          <p:cNvPr id="120841" name="Text Box 9"/>
          <p:cNvSpPr txBox="1">
            <a:spLocks noChangeArrowheads="1"/>
          </p:cNvSpPr>
          <p:nvPr/>
        </p:nvSpPr>
        <p:spPr bwMode="auto">
          <a:xfrm rot="-259472">
            <a:off x="2349500" y="3197225"/>
            <a:ext cx="3275013" cy="366713"/>
          </a:xfrm>
          <a:prstGeom prst="rect">
            <a:avLst/>
          </a:prstGeom>
          <a:noFill/>
          <a:ln w="15875">
            <a:noFill/>
            <a:miter lim="800000"/>
            <a:headEnd/>
            <a:tailEnd/>
          </a:ln>
          <a:effectLst/>
        </p:spPr>
        <p:txBody>
          <a:bodyPr>
            <a:spAutoFit/>
          </a:bodyPr>
          <a:lstStyle/>
          <a:p>
            <a:pPr algn="ctr" eaLnBrk="0" hangingPunct="0">
              <a:spcBef>
                <a:spcPct val="50000"/>
              </a:spcBef>
            </a:pPr>
            <a:r>
              <a:rPr lang="en-US" b="1" dirty="0">
                <a:solidFill>
                  <a:schemeClr val="accent2"/>
                </a:solidFill>
                <a:latin typeface="Times New Roman" pitchFamily="18" charset="0"/>
              </a:rPr>
              <a:t>SICK PEOPLE IN HERE</a:t>
            </a:r>
          </a:p>
        </p:txBody>
      </p:sp>
      <p:sp>
        <p:nvSpPr>
          <p:cNvPr id="120842" name="Text Box 10"/>
          <p:cNvSpPr txBox="1">
            <a:spLocks noChangeArrowheads="1"/>
          </p:cNvSpPr>
          <p:nvPr/>
        </p:nvSpPr>
        <p:spPr bwMode="auto">
          <a:xfrm rot="-719846">
            <a:off x="2784475" y="4573588"/>
            <a:ext cx="2743200" cy="519112"/>
          </a:xfrm>
          <a:prstGeom prst="rect">
            <a:avLst/>
          </a:prstGeom>
          <a:noFill/>
          <a:ln w="15875">
            <a:noFill/>
            <a:miter lim="800000"/>
            <a:headEnd/>
            <a:tailEnd/>
          </a:ln>
          <a:effectLst/>
        </p:spPr>
        <p:txBody>
          <a:bodyPr>
            <a:spAutoFit/>
          </a:bodyPr>
          <a:lstStyle/>
          <a:p>
            <a:pPr algn="ctr" eaLnBrk="0" hangingPunct="0">
              <a:spcBef>
                <a:spcPct val="50000"/>
              </a:spcBef>
            </a:pPr>
            <a:r>
              <a:rPr lang="en-US" sz="2800" b="1">
                <a:solidFill>
                  <a:schemeClr val="accent2"/>
                </a:solidFill>
                <a:latin typeface="Times New Roman" pitchFamily="18" charset="0"/>
              </a:rPr>
              <a:t>Lil’ Brats</a:t>
            </a:r>
          </a:p>
        </p:txBody>
      </p:sp>
      <p:sp>
        <p:nvSpPr>
          <p:cNvPr id="120843" name="Line 11"/>
          <p:cNvSpPr>
            <a:spLocks noChangeShapeType="1"/>
          </p:cNvSpPr>
          <p:nvPr/>
        </p:nvSpPr>
        <p:spPr bwMode="auto">
          <a:xfrm flipH="1">
            <a:off x="2667000" y="5029200"/>
            <a:ext cx="685800" cy="152400"/>
          </a:xfrm>
          <a:prstGeom prst="line">
            <a:avLst/>
          </a:prstGeom>
          <a:noFill/>
          <a:ln w="57150">
            <a:solidFill>
              <a:schemeClr val="accent2"/>
            </a:solidFill>
            <a:round/>
            <a:headEnd/>
            <a:tailEnd type="triangle" w="med" len="med"/>
          </a:ln>
          <a:effectLst/>
        </p:spPr>
        <p:txBody>
          <a:bodyPr/>
          <a:lstStyle/>
          <a:p>
            <a:endParaRPr lang="en-US"/>
          </a:p>
        </p:txBody>
      </p:sp>
    </p:spTree>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244" name="Rectangle 4"/>
          <p:cNvSpPr>
            <a:spLocks noChangeArrowheads="1"/>
          </p:cNvSpPr>
          <p:nvPr/>
        </p:nvSpPr>
        <p:spPr bwMode="auto">
          <a:xfrm>
            <a:off x="685800" y="609600"/>
            <a:ext cx="7772400" cy="1143000"/>
          </a:xfrm>
          <a:prstGeom prst="rect">
            <a:avLst/>
          </a:prstGeom>
          <a:noFill/>
          <a:ln w="9525">
            <a:noFill/>
            <a:miter lim="800000"/>
            <a:headEnd/>
            <a:tailEnd/>
          </a:ln>
          <a:effectLst/>
        </p:spPr>
        <p:txBody>
          <a:bodyPr anchor="ctr"/>
          <a:lstStyle/>
          <a:p>
            <a:pPr algn="ctr"/>
            <a:r>
              <a:rPr lang="en-US" sz="4400">
                <a:solidFill>
                  <a:srgbClr val="FFFF00"/>
                </a:solidFill>
              </a:rPr>
              <a:t>Lethal Triad</a:t>
            </a:r>
          </a:p>
        </p:txBody>
      </p:sp>
      <p:sp>
        <p:nvSpPr>
          <p:cNvPr id="10245" name="Rectangle 5"/>
          <p:cNvSpPr>
            <a:spLocks noChangeArrowheads="1"/>
          </p:cNvSpPr>
          <p:nvPr/>
        </p:nvSpPr>
        <p:spPr bwMode="auto">
          <a:xfrm>
            <a:off x="685800" y="1981200"/>
            <a:ext cx="7772400" cy="4114800"/>
          </a:xfrm>
          <a:prstGeom prst="rect">
            <a:avLst/>
          </a:prstGeom>
          <a:noFill/>
          <a:ln w="9525">
            <a:noFill/>
            <a:miter lim="800000"/>
            <a:headEnd/>
            <a:tailEnd/>
          </a:ln>
          <a:effectLst/>
        </p:spPr>
        <p:txBody>
          <a:bodyPr/>
          <a:lstStyle/>
          <a:p>
            <a:pPr marL="342900" indent="-342900">
              <a:spcBef>
                <a:spcPct val="20000"/>
              </a:spcBef>
              <a:buFontTx/>
              <a:buChar char="•"/>
            </a:pPr>
            <a:r>
              <a:rPr lang="en-US" sz="3200" dirty="0">
                <a:solidFill>
                  <a:schemeClr val="bg1"/>
                </a:solidFill>
              </a:rPr>
              <a:t>Acidosis</a:t>
            </a:r>
          </a:p>
          <a:p>
            <a:pPr marL="342900" indent="-342900">
              <a:spcBef>
                <a:spcPct val="20000"/>
              </a:spcBef>
              <a:buFontTx/>
              <a:buChar char="•"/>
            </a:pPr>
            <a:endParaRPr lang="en-US" sz="3200" dirty="0">
              <a:solidFill>
                <a:schemeClr val="bg1"/>
              </a:solidFill>
            </a:endParaRPr>
          </a:p>
          <a:p>
            <a:pPr marL="342900" indent="-342900">
              <a:spcBef>
                <a:spcPct val="20000"/>
              </a:spcBef>
              <a:buFontTx/>
              <a:buChar char="•"/>
            </a:pPr>
            <a:r>
              <a:rPr lang="en-US" sz="3200" dirty="0" smtClean="0">
                <a:solidFill>
                  <a:schemeClr val="bg1"/>
                </a:solidFill>
              </a:rPr>
              <a:t>Hypothermia (&lt;35 C)</a:t>
            </a:r>
          </a:p>
          <a:p>
            <a:pPr marL="342900" indent="-342900">
              <a:spcBef>
                <a:spcPct val="20000"/>
              </a:spcBef>
              <a:buFontTx/>
              <a:buChar char="•"/>
            </a:pPr>
            <a:endParaRPr lang="en-US" sz="3200" dirty="0">
              <a:solidFill>
                <a:schemeClr val="bg1"/>
              </a:solidFill>
            </a:endParaRPr>
          </a:p>
          <a:p>
            <a:pPr marL="342900" indent="-342900">
              <a:spcBef>
                <a:spcPct val="20000"/>
              </a:spcBef>
              <a:buFontTx/>
              <a:buChar char="•"/>
            </a:pPr>
            <a:r>
              <a:rPr lang="en-US" sz="3200" dirty="0" err="1">
                <a:solidFill>
                  <a:schemeClr val="bg1"/>
                </a:solidFill>
              </a:rPr>
              <a:t>Coagulopathy</a:t>
            </a:r>
            <a:endParaRPr lang="en-US" sz="3200" dirty="0">
              <a:solidFill>
                <a:schemeClr val="bg1"/>
              </a:solidFill>
            </a:endParaRPr>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50530" name="Picture 2"/>
          <p:cNvPicPr>
            <a:picLocks noChangeAspect="1" noChangeArrowheads="1"/>
          </p:cNvPicPr>
          <p:nvPr/>
        </p:nvPicPr>
        <p:blipFill>
          <a:blip r:embed="rId3" cstate="print"/>
          <a:srcRect/>
          <a:stretch>
            <a:fillRect/>
          </a:stretch>
        </p:blipFill>
        <p:spPr bwMode="auto">
          <a:xfrm>
            <a:off x="457200" y="762000"/>
            <a:ext cx="8305800" cy="5341938"/>
          </a:xfrm>
          <a:prstGeom prst="rect">
            <a:avLst/>
          </a:prstGeom>
          <a:noFill/>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268" name="Rectangle 4"/>
          <p:cNvSpPr>
            <a:spLocks noChangeArrowheads="1"/>
          </p:cNvSpPr>
          <p:nvPr/>
        </p:nvSpPr>
        <p:spPr bwMode="auto">
          <a:xfrm>
            <a:off x="685800" y="609600"/>
            <a:ext cx="7772400" cy="1143000"/>
          </a:xfrm>
          <a:prstGeom prst="rect">
            <a:avLst/>
          </a:prstGeom>
          <a:noFill/>
          <a:ln w="9525">
            <a:noFill/>
            <a:miter lim="800000"/>
            <a:headEnd/>
            <a:tailEnd/>
          </a:ln>
          <a:effectLst/>
        </p:spPr>
        <p:txBody>
          <a:bodyPr anchor="ctr"/>
          <a:lstStyle/>
          <a:p>
            <a:pPr algn="ctr"/>
            <a:r>
              <a:rPr lang="en-US" sz="4400">
                <a:solidFill>
                  <a:srgbClr val="FFFF00"/>
                </a:solidFill>
              </a:rPr>
              <a:t>Damage Control</a:t>
            </a:r>
            <a:br>
              <a:rPr lang="en-US" sz="4400">
                <a:solidFill>
                  <a:srgbClr val="FFFF00"/>
                </a:solidFill>
              </a:rPr>
            </a:br>
            <a:r>
              <a:rPr lang="en-US" sz="4400">
                <a:solidFill>
                  <a:srgbClr val="66FFFF"/>
                </a:solidFill>
              </a:rPr>
              <a:t>Who?</a:t>
            </a:r>
            <a:endParaRPr lang="en-US" sz="4400">
              <a:solidFill>
                <a:srgbClr val="FFFF00"/>
              </a:solidFill>
            </a:endParaRPr>
          </a:p>
        </p:txBody>
      </p:sp>
      <p:sp>
        <p:nvSpPr>
          <p:cNvPr id="11269" name="Rectangle 5"/>
          <p:cNvSpPr>
            <a:spLocks noChangeArrowheads="1"/>
          </p:cNvSpPr>
          <p:nvPr/>
        </p:nvSpPr>
        <p:spPr bwMode="auto">
          <a:xfrm>
            <a:off x="685800" y="1981200"/>
            <a:ext cx="7772400" cy="3733800"/>
          </a:xfrm>
          <a:prstGeom prst="rect">
            <a:avLst/>
          </a:prstGeom>
          <a:noFill/>
          <a:ln w="9525">
            <a:noFill/>
            <a:miter lim="800000"/>
            <a:headEnd/>
            <a:tailEnd/>
          </a:ln>
          <a:effectLst/>
        </p:spPr>
        <p:txBody>
          <a:bodyPr/>
          <a:lstStyle/>
          <a:p>
            <a:pPr marL="342900" indent="-342900">
              <a:spcBef>
                <a:spcPct val="20000"/>
              </a:spcBef>
              <a:buFontTx/>
              <a:buChar char="•"/>
            </a:pPr>
            <a:r>
              <a:rPr lang="en-US" sz="2400" b="1">
                <a:solidFill>
                  <a:schemeClr val="bg1"/>
                </a:solidFill>
              </a:rPr>
              <a:t>Shock</a:t>
            </a:r>
          </a:p>
          <a:p>
            <a:pPr marL="342900" indent="-342900">
              <a:spcBef>
                <a:spcPct val="20000"/>
              </a:spcBef>
              <a:buFontTx/>
              <a:buChar char="•"/>
            </a:pPr>
            <a:r>
              <a:rPr lang="en-US" sz="2400" b="1">
                <a:solidFill>
                  <a:schemeClr val="bg1"/>
                </a:solidFill>
              </a:rPr>
              <a:t>Massive transfusion (&gt; 10 Units PRBC)</a:t>
            </a:r>
          </a:p>
          <a:p>
            <a:pPr marL="342900" indent="-342900">
              <a:spcBef>
                <a:spcPct val="20000"/>
              </a:spcBef>
              <a:buFontTx/>
              <a:buChar char="•"/>
            </a:pPr>
            <a:r>
              <a:rPr lang="en-US" sz="2400" b="1">
                <a:solidFill>
                  <a:schemeClr val="bg1"/>
                </a:solidFill>
              </a:rPr>
              <a:t>Clinical coagulopathy</a:t>
            </a:r>
          </a:p>
          <a:p>
            <a:pPr marL="342900" indent="-342900">
              <a:spcBef>
                <a:spcPct val="20000"/>
              </a:spcBef>
              <a:buFontTx/>
              <a:buChar char="•"/>
            </a:pPr>
            <a:r>
              <a:rPr lang="en-US" sz="2400" b="1">
                <a:solidFill>
                  <a:schemeClr val="bg1"/>
                </a:solidFill>
              </a:rPr>
              <a:t>Hypothermia (&lt; 95 F or 35 C)</a:t>
            </a:r>
          </a:p>
          <a:p>
            <a:pPr marL="342900" indent="-342900">
              <a:spcBef>
                <a:spcPct val="20000"/>
              </a:spcBef>
              <a:buFontTx/>
              <a:buChar char="•"/>
            </a:pPr>
            <a:r>
              <a:rPr lang="en-US" sz="2400" b="1">
                <a:solidFill>
                  <a:schemeClr val="bg1"/>
                </a:solidFill>
              </a:rPr>
              <a:t>Multiple life threatening injury</a:t>
            </a:r>
          </a:p>
          <a:p>
            <a:pPr marL="342900" indent="-342900">
              <a:spcBef>
                <a:spcPct val="20000"/>
              </a:spcBef>
              <a:buFontTx/>
              <a:buChar char="•"/>
            </a:pPr>
            <a:r>
              <a:rPr lang="en-US" sz="2400" b="1">
                <a:solidFill>
                  <a:schemeClr val="bg1"/>
                </a:solidFill>
              </a:rPr>
              <a:t>Inaccessible major injury (retro-hepatic IVC, pelvis) and demand for non-operative control</a:t>
            </a:r>
          </a:p>
          <a:p>
            <a:pPr marL="342900" indent="-342900">
              <a:spcBef>
                <a:spcPct val="20000"/>
              </a:spcBef>
              <a:buFontTx/>
              <a:buChar char="•"/>
            </a:pPr>
            <a:r>
              <a:rPr lang="en-US" sz="2400" b="1">
                <a:solidFill>
                  <a:schemeClr val="bg1"/>
                </a:solidFill>
              </a:rPr>
              <a:t>Need for time consuming procedure(s) </a:t>
            </a:r>
          </a:p>
          <a:p>
            <a:pPr marL="342900" indent="-342900">
              <a:spcBef>
                <a:spcPct val="20000"/>
              </a:spcBef>
              <a:buFontTx/>
              <a:buChar char="•"/>
            </a:pPr>
            <a:r>
              <a:rPr lang="en-US" sz="2400" b="1">
                <a:solidFill>
                  <a:schemeClr val="bg1"/>
                </a:solidFill>
              </a:rPr>
              <a:t>Indeterminate serious injury (pancreatic duct)</a:t>
            </a:r>
          </a:p>
          <a:p>
            <a:pPr marL="342900" indent="-342900">
              <a:spcBef>
                <a:spcPct val="20000"/>
              </a:spcBef>
              <a:buFontTx/>
              <a:buChar char="•"/>
            </a:pPr>
            <a:r>
              <a:rPr lang="en-US" sz="2400" b="1">
                <a:solidFill>
                  <a:schemeClr val="bg1"/>
                </a:solidFill>
              </a:rPr>
              <a:t>Surgeon Judgment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26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9" grpId="0"/>
    </p:bld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Ocean</Template>
  <TotalTime>375</TotalTime>
  <Words>2962</Words>
  <Application>Microsoft Macintosh PowerPoint</Application>
  <PresentationFormat>On-screen Show (4:3)</PresentationFormat>
  <Paragraphs>447</Paragraphs>
  <Slides>80</Slides>
  <Notes>19</Notes>
  <HiddenSlides>14</HiddenSlides>
  <MMClips>0</MMClips>
  <ScaleCrop>false</ScaleCrop>
  <HeadingPairs>
    <vt:vector size="6" baseType="variant">
      <vt:variant>
        <vt:lpstr>Design Template</vt:lpstr>
      </vt:variant>
      <vt:variant>
        <vt:i4>1</vt:i4>
      </vt:variant>
      <vt:variant>
        <vt:lpstr>Embedded OLE Servers</vt:lpstr>
      </vt:variant>
      <vt:variant>
        <vt:i4>4</vt:i4>
      </vt:variant>
      <vt:variant>
        <vt:lpstr>Slide Titles</vt:lpstr>
      </vt:variant>
      <vt:variant>
        <vt:i4>80</vt:i4>
      </vt:variant>
    </vt:vector>
  </HeadingPairs>
  <TitlesOfParts>
    <vt:vector size="85" baseType="lpstr">
      <vt:lpstr>Default Design</vt:lpstr>
      <vt:lpstr>Slide</vt:lpstr>
      <vt:lpstr>Photo Editor Photo</vt:lpstr>
      <vt:lpstr>Bitmap Image</vt:lpstr>
      <vt:lpstr>Microsoft Photo Editor 3.0 Photo</vt:lpstr>
      <vt:lpstr>Abdominal Damage Control</vt:lpstr>
      <vt:lpstr>Objectives</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Treatment</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ACS in the Open Abdomen</vt:lpstr>
      <vt:lpstr>Slide 35</vt:lpstr>
      <vt:lpstr>Slide 36</vt:lpstr>
      <vt:lpstr>Slide 37</vt:lpstr>
      <vt:lpstr>Slide 38</vt:lpstr>
      <vt:lpstr>Slide 39</vt:lpstr>
      <vt:lpstr>Slide 40</vt:lpstr>
      <vt:lpstr>Nitrogen Balance in Open Abdomen</vt:lpstr>
      <vt:lpstr>Slide 42</vt:lpstr>
      <vt:lpstr>Slide 43</vt:lpstr>
      <vt:lpstr>Slide 44</vt:lpstr>
      <vt:lpstr>Slide 45</vt:lpstr>
      <vt:lpstr>Slide 46</vt:lpstr>
      <vt:lpstr>Slide 47</vt:lpstr>
      <vt:lpstr>Slide 48</vt:lpstr>
      <vt:lpstr>Slide 49</vt:lpstr>
      <vt:lpstr>Slide 50</vt:lpstr>
      <vt:lpstr>Feeding Tubes in the Open Abdomen</vt:lpstr>
      <vt:lpstr>Primary Fascial Closure</vt:lpstr>
      <vt:lpstr>Complications in the Open Abdomen</vt:lpstr>
      <vt:lpstr>Risk Factors –  Enteroatmospheric  Fistula</vt:lpstr>
      <vt:lpstr>Anastomosis and Fistula</vt:lpstr>
      <vt:lpstr>Fistula Prevention</vt:lpstr>
      <vt:lpstr>When a fistula forms… Historical Outcomes</vt:lpstr>
      <vt:lpstr>ECF Historical Outcomes</vt:lpstr>
      <vt:lpstr>Attempt to Seal Leak: EAF</vt:lpstr>
      <vt:lpstr>Control Fistula</vt:lpstr>
      <vt:lpstr>Slide 61</vt:lpstr>
      <vt:lpstr>The Open Abdomen</vt:lpstr>
      <vt:lpstr>Slide 63</vt:lpstr>
      <vt:lpstr>Slide 64</vt:lpstr>
      <vt:lpstr>Slide 65</vt:lpstr>
      <vt:lpstr>Slide 66</vt:lpstr>
      <vt:lpstr>Slide 67</vt:lpstr>
      <vt:lpstr>Slide 68</vt:lpstr>
      <vt:lpstr>Slide 69</vt:lpstr>
      <vt:lpstr>Slide 70</vt:lpstr>
      <vt:lpstr>Slide 71</vt:lpstr>
      <vt:lpstr>Slide 72</vt:lpstr>
      <vt:lpstr>Slide 73</vt:lpstr>
      <vt:lpstr>Slide 74</vt:lpstr>
      <vt:lpstr>So Does it Work?</vt:lpstr>
      <vt:lpstr>Evolution of Damage Control</vt:lpstr>
      <vt:lpstr>Future Challenges</vt:lpstr>
      <vt:lpstr>Recommended Reading</vt:lpstr>
      <vt:lpstr>Slide 79</vt:lpstr>
      <vt:lpstr>Slide 80</vt:lpstr>
    </vt:vector>
  </TitlesOfParts>
  <Company>UPHS</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Abdominal Damage Control</dc:title>
  <dc:creator>saranib</dc:creator>
  <cp:lastModifiedBy>Babak Sarani</cp:lastModifiedBy>
  <cp:revision>31</cp:revision>
  <dcterms:created xsi:type="dcterms:W3CDTF">2011-05-20T13:03:08Z</dcterms:created>
  <dcterms:modified xsi:type="dcterms:W3CDTF">2011-05-20T16:04:40Z</dcterms:modified>
</cp:coreProperties>
</file>